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modernComment_123_2ED596AB.xml" ContentType="application/vnd.ms-powerpoint.comments+xml"/>
  <Override PartName="/ppt/comments/modernComment_131_A21F0F5D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3A_16E5F991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  <p:sldMasterId id="2147483668" r:id="rId5"/>
    <p:sldMasterId id="2147483685" r:id="rId6"/>
  </p:sldMasterIdLst>
  <p:notesMasterIdLst>
    <p:notesMasterId r:id="rId41"/>
  </p:notesMasterIdLst>
  <p:handoutMasterIdLst>
    <p:handoutMasterId r:id="rId42"/>
  </p:handoutMasterIdLst>
  <p:sldIdLst>
    <p:sldId id="287" r:id="rId7"/>
    <p:sldId id="291" r:id="rId8"/>
    <p:sldId id="301" r:id="rId9"/>
    <p:sldId id="315" r:id="rId10"/>
    <p:sldId id="305" r:id="rId11"/>
    <p:sldId id="304" r:id="rId12"/>
    <p:sldId id="306" r:id="rId13"/>
    <p:sldId id="308" r:id="rId14"/>
    <p:sldId id="299" r:id="rId15"/>
    <p:sldId id="311" r:id="rId16"/>
    <p:sldId id="357" r:id="rId17"/>
    <p:sldId id="316" r:id="rId18"/>
    <p:sldId id="347" r:id="rId19"/>
    <p:sldId id="351" r:id="rId20"/>
    <p:sldId id="338" r:id="rId21"/>
    <p:sldId id="339" r:id="rId22"/>
    <p:sldId id="337" r:id="rId23"/>
    <p:sldId id="345" r:id="rId24"/>
    <p:sldId id="353" r:id="rId25"/>
    <p:sldId id="356" r:id="rId26"/>
    <p:sldId id="334" r:id="rId27"/>
    <p:sldId id="335" r:id="rId28"/>
    <p:sldId id="348" r:id="rId29"/>
    <p:sldId id="330" r:id="rId30"/>
    <p:sldId id="346" r:id="rId31"/>
    <p:sldId id="343" r:id="rId32"/>
    <p:sldId id="341" r:id="rId33"/>
    <p:sldId id="342" r:id="rId34"/>
    <p:sldId id="279" r:id="rId35"/>
    <p:sldId id="352" r:id="rId36"/>
    <p:sldId id="327" r:id="rId37"/>
    <p:sldId id="314" r:id="rId38"/>
    <p:sldId id="355" r:id="rId39"/>
    <p:sldId id="354" r:id="rId40"/>
  </p:sldIdLst>
  <p:sldSz cx="12192000" cy="6858000"/>
  <p:notesSz cx="6858000" cy="9144000"/>
  <p:embeddedFontLs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Extrabold" panose="020B0906030804020204" pitchFamily="34" charset="0"/>
      <p:regular r:id="rId47"/>
      <p:bold r:id="rId48"/>
      <p:italic r:id="rId49"/>
      <p:boldItalic r:id="rId50"/>
    </p:embeddedFont>
    <p:embeddedFont>
      <p:font typeface="Open Sans Light" panose="020B0306030504020204" pitchFamily="34" charset="0"/>
      <p:regular r:id="rId51"/>
      <p:bold r:id="rId52"/>
      <p:italic r:id="rId53"/>
      <p:boldItalic r:id="rId54"/>
    </p:embeddedFont>
    <p:embeddedFont>
      <p:font typeface="Open Sans Semibold" panose="020B0706030804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688624-106E-FB28-C1C1-EDFA038068D9}" name="Richard Luks" initials="RL" userId="S::rluks@live.uni-koblenz.de::bcd50afa-434e-405c-b5ba-8d9ac8e5a02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hard Lerch" initials="GL" lastIdx="35" clrIdx="0">
    <p:extLst>
      <p:ext uri="{19B8F6BF-5375-455C-9EA6-DF929625EA0E}">
        <p15:presenceInfo xmlns:p15="http://schemas.microsoft.com/office/powerpoint/2012/main" userId="Gerhard Lerch" providerId="None"/>
      </p:ext>
    </p:extLst>
  </p:cmAuthor>
  <p:cmAuthor id="2" name="Nikolas Klauser" initials="NK" lastIdx="5" clrIdx="1">
    <p:extLst>
      <p:ext uri="{19B8F6BF-5375-455C-9EA6-DF929625EA0E}">
        <p15:presenceInfo xmlns:p15="http://schemas.microsoft.com/office/powerpoint/2012/main" userId="6f5b20237fbf39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A27"/>
    <a:srgbClr val="E0AEAF"/>
    <a:srgbClr val="C51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24" dt="2024-02-01T14:31:05.315"/>
    <p1510:client id="{00674C61-27EC-FE4F-BABB-1EEE0859BA33}" v="12" dt="2024-02-01T14:56:30.410"/>
    <p1510:client id="{C68BEAD9-B639-383C-2D7E-34FE72799ADA}" v="195" dt="2024-02-01T13:11:44.663"/>
    <p1510:client id="{E73B95AE-BDEE-D7B6-D660-E660D8B09E40}" v="270" dt="2024-01-31T23:20:09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4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omments/modernComment_123_2ED596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C54350-51D4-447B-B025-486005C24D77}" authorId="{FE688624-106E-FB28-C1C1-EDFA038068D9}" created="2024-01-18T09:14:01.092">
    <pc:sldMkLst xmlns:pc="http://schemas.microsoft.com/office/powerpoint/2013/main/command">
      <pc:docMk/>
      <pc:sldMk cId="785749675" sldId="291"/>
    </pc:sldMkLst>
    <p188:txBody>
      <a:bodyPr/>
      <a:lstStyle/>
      <a:p>
        <a:r>
          <a:rPr lang="en-US"/>
          <a:t>All of us have worked with them and they worked, so why visualise them?
BlackBox-Nature - so, how they work and be improved?
BlackBox-Nature of a CNN
- how do they work?
- how can they be improved?</a:t>
        </a:r>
      </a:p>
    </p188:txBody>
  </p188:cm>
</p188:cmLst>
</file>

<file path=ppt/comments/modernComment_131_A21F0F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672991-F0AA-41A8-82F6-88585A5E7B38}" authorId="{FE688624-106E-FB28-C1C1-EDFA038068D9}" created="2024-01-18T10:41:13.19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19944541" sldId="305"/>
      <ac:spMk id="7" creationId="{7749F870-25D5-CBA7-4B1A-4842ED4A71F7}"/>
    </ac:deMkLst>
    <p188:txBody>
      <a:bodyPr/>
      <a:lstStyle/>
      <a:p>
        <a:r>
          <a:rPr lang="en-US"/>
          <a:t>Idea here: Why -&gt; How -&gt; What
Why did they do it (Motivation)
How did they do it (Concepts)
What did they do (Technicalities)</a:t>
        </a:r>
      </a:p>
    </p188:txBody>
  </p188:cm>
</p188:cmLst>
</file>

<file path=ppt/comments/modernComment_13A_16E5F9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974F85-5DB0-458D-AED7-C4A59F2DA130}" authorId="{FE688624-106E-FB28-C1C1-EDFA038068D9}" created="2024-01-21T18:27:46.608">
    <pc:sldMkLst xmlns:pc="http://schemas.microsoft.com/office/powerpoint/2013/main/command">
      <pc:docMk/>
      <pc:sldMk cId="384170385" sldId="314"/>
    </pc:sldMkLst>
    <p188:txBody>
      <a:bodyPr/>
      <a:lstStyle/>
      <a:p>
        <a:r>
          <a:rPr lang="en-US"/>
          <a:t>possibly use this as back-up slide because of time constraints...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51770-182E-4FCC-A9BA-34AC7D4B242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4DD49CF-D826-4012-BD5B-0B61F20E10B6}">
      <dgm:prSet/>
      <dgm:spPr/>
      <dgm:t>
        <a:bodyPr/>
        <a:lstStyle/>
        <a:p>
          <a:r>
            <a:rPr lang="de-DE" b="0" i="0">
              <a:latin typeface="Open Sans Extrabold"/>
            </a:rPr>
            <a:t>Motivation</a:t>
          </a:r>
          <a:endParaRPr lang="en-US"/>
        </a:p>
      </dgm:t>
    </dgm:pt>
    <dgm:pt modelId="{3F01DDFC-A803-4FC0-9CE1-859C78538B9B}" type="parTrans" cxnId="{6E73D0E4-841F-4B9A-95F9-AA356913BEB0}">
      <dgm:prSet/>
      <dgm:spPr/>
      <dgm:t>
        <a:bodyPr/>
        <a:lstStyle/>
        <a:p>
          <a:endParaRPr lang="en-US"/>
        </a:p>
      </dgm:t>
    </dgm:pt>
    <dgm:pt modelId="{DD4F33D6-B536-4D6A-BA6B-941A3FD379F2}" type="sibTrans" cxnId="{6E73D0E4-841F-4B9A-95F9-AA356913BEB0}">
      <dgm:prSet/>
      <dgm:spPr/>
      <dgm:t>
        <a:bodyPr/>
        <a:lstStyle/>
        <a:p>
          <a:endParaRPr lang="en-US"/>
        </a:p>
      </dgm:t>
    </dgm:pt>
    <dgm:pt modelId="{AE8FFF6A-737B-4715-A0B5-B76785038231}">
      <dgm:prSet/>
      <dgm:spPr/>
      <dgm:t>
        <a:bodyPr/>
        <a:lstStyle/>
        <a:p>
          <a:r>
            <a:rPr lang="de-DE"/>
            <a:t>Understanding CNNs</a:t>
          </a:r>
          <a:endParaRPr lang="en-US"/>
        </a:p>
      </dgm:t>
    </dgm:pt>
    <dgm:pt modelId="{63ECE34F-302A-4108-914E-C3542CED798B}" type="parTrans" cxnId="{A56E7E43-08AE-4236-8810-5762EEECDA00}">
      <dgm:prSet/>
      <dgm:spPr/>
      <dgm:t>
        <a:bodyPr/>
        <a:lstStyle/>
        <a:p>
          <a:endParaRPr lang="en-US"/>
        </a:p>
      </dgm:t>
    </dgm:pt>
    <dgm:pt modelId="{E92D9247-2E7F-4BCC-B013-46CBBD446123}" type="sibTrans" cxnId="{A56E7E43-08AE-4236-8810-5762EEECDA00}">
      <dgm:prSet/>
      <dgm:spPr/>
      <dgm:t>
        <a:bodyPr/>
        <a:lstStyle/>
        <a:p>
          <a:endParaRPr lang="en-US"/>
        </a:p>
      </dgm:t>
    </dgm:pt>
    <dgm:pt modelId="{02DAF575-FD1F-43CD-AB3B-801EF15630DE}">
      <dgm:prSet/>
      <dgm:spPr/>
      <dgm:t>
        <a:bodyPr/>
        <a:lstStyle/>
        <a:p>
          <a:r>
            <a:rPr lang="de-DE" b="0" i="0"/>
            <a:t>Solution: </a:t>
          </a:r>
          <a:r>
            <a:rPr lang="de-DE" b="0" i="0" err="1"/>
            <a:t>Deconvnets</a:t>
          </a:r>
          <a:r>
            <a:rPr lang="de-DE" b="0" i="0"/>
            <a:t> („</a:t>
          </a:r>
          <a:r>
            <a:rPr lang="de-DE" b="0" i="1"/>
            <a:t>reverse </a:t>
          </a:r>
          <a:r>
            <a:rPr lang="de-DE" b="0" i="1" err="1"/>
            <a:t>of</a:t>
          </a:r>
          <a:r>
            <a:rPr lang="de-DE" b="0" i="1"/>
            <a:t> </a:t>
          </a:r>
          <a:r>
            <a:rPr lang="de-DE" b="0" i="1" err="1"/>
            <a:t>convolutional</a:t>
          </a:r>
          <a:r>
            <a:rPr lang="de-DE" b="0" i="1"/>
            <a:t> </a:t>
          </a:r>
          <a:r>
            <a:rPr lang="de-DE" b="0" i="1" err="1"/>
            <a:t>layer</a:t>
          </a:r>
          <a:r>
            <a:rPr lang="de-DE" b="0" i="0"/>
            <a:t>“)</a:t>
          </a:r>
          <a:endParaRPr lang="en-US"/>
        </a:p>
      </dgm:t>
    </dgm:pt>
    <dgm:pt modelId="{E2D35FCB-5D4A-4A3D-8E9F-854FD4831A71}" type="parTrans" cxnId="{A3917977-5284-4CFB-B68C-C3B766734166}">
      <dgm:prSet/>
      <dgm:spPr/>
      <dgm:t>
        <a:bodyPr/>
        <a:lstStyle/>
        <a:p>
          <a:endParaRPr lang="en-US"/>
        </a:p>
      </dgm:t>
    </dgm:pt>
    <dgm:pt modelId="{789B11C8-170F-40F5-9C55-24B011822705}" type="sibTrans" cxnId="{A3917977-5284-4CFB-B68C-C3B766734166}">
      <dgm:prSet/>
      <dgm:spPr/>
      <dgm:t>
        <a:bodyPr/>
        <a:lstStyle/>
        <a:p>
          <a:endParaRPr lang="en-US"/>
        </a:p>
      </dgm:t>
    </dgm:pt>
    <dgm:pt modelId="{B8603E45-680E-4F28-91D9-345C27F3D3B6}">
      <dgm:prSet/>
      <dgm:spPr/>
      <dgm:t>
        <a:bodyPr/>
        <a:lstStyle/>
        <a:p>
          <a:r>
            <a:rPr lang="de-DE" err="1"/>
            <a:t>Visualising</a:t>
          </a:r>
          <a:r>
            <a:rPr lang="de-DE"/>
            <a:t> feature </a:t>
          </a:r>
          <a:r>
            <a:rPr lang="de-DE" err="1"/>
            <a:t>map</a:t>
          </a:r>
          <a:r>
            <a:rPr lang="de-DE"/>
            <a:t> </a:t>
          </a:r>
          <a:r>
            <a:rPr lang="de-DE" err="1"/>
            <a:t>activations</a:t>
          </a:r>
          <a:endParaRPr lang="en-US" err="1"/>
        </a:p>
      </dgm:t>
    </dgm:pt>
    <dgm:pt modelId="{E5E426FF-AB78-4D04-A355-E2A10BCA2847}" type="parTrans" cxnId="{4827BBFB-B97D-4892-B227-A7D647E169C1}">
      <dgm:prSet/>
      <dgm:spPr/>
      <dgm:t>
        <a:bodyPr/>
        <a:lstStyle/>
        <a:p>
          <a:endParaRPr lang="en-US"/>
        </a:p>
      </dgm:t>
    </dgm:pt>
    <dgm:pt modelId="{E581D35A-8C77-4B96-9C3F-D62BF58DABFF}" type="sibTrans" cxnId="{4827BBFB-B97D-4892-B227-A7D647E169C1}">
      <dgm:prSet/>
      <dgm:spPr/>
      <dgm:t>
        <a:bodyPr/>
        <a:lstStyle/>
        <a:p>
          <a:endParaRPr lang="en-US"/>
        </a:p>
      </dgm:t>
    </dgm:pt>
    <dgm:pt modelId="{873140BA-A826-4905-99A5-278151885CFC}">
      <dgm:prSet/>
      <dgm:spPr/>
      <dgm:t>
        <a:bodyPr/>
        <a:lstStyle/>
        <a:p>
          <a:r>
            <a:rPr lang="de-DE"/>
            <a:t>Evolution </a:t>
          </a:r>
          <a:r>
            <a:rPr lang="de-DE" err="1"/>
            <a:t>of</a:t>
          </a:r>
          <a:r>
            <a:rPr lang="de-DE"/>
            <a:t> feature </a:t>
          </a:r>
          <a:r>
            <a:rPr lang="de-DE" err="1"/>
            <a:t>maps</a:t>
          </a:r>
          <a:r>
            <a:rPr lang="de-DE"/>
            <a:t> (</a:t>
          </a:r>
          <a:r>
            <a:rPr lang="de-DE" err="1"/>
            <a:t>during</a:t>
          </a:r>
          <a:r>
            <a:rPr lang="de-DE"/>
            <a:t> </a:t>
          </a:r>
          <a:r>
            <a:rPr lang="de-DE" err="1"/>
            <a:t>training</a:t>
          </a:r>
          <a:r>
            <a:rPr lang="de-DE"/>
            <a:t>)</a:t>
          </a:r>
          <a:endParaRPr lang="en-US"/>
        </a:p>
      </dgm:t>
    </dgm:pt>
    <dgm:pt modelId="{517A0816-FC66-44CF-B9EF-39595724364F}" type="parTrans" cxnId="{48468CC1-7422-4FA4-A928-DABB6CB602A3}">
      <dgm:prSet/>
      <dgm:spPr/>
      <dgm:t>
        <a:bodyPr/>
        <a:lstStyle/>
        <a:p>
          <a:endParaRPr lang="en-US"/>
        </a:p>
      </dgm:t>
    </dgm:pt>
    <dgm:pt modelId="{BA3071C6-EB25-42EE-AFA6-FA350DA0E447}" type="sibTrans" cxnId="{48468CC1-7422-4FA4-A928-DABB6CB602A3}">
      <dgm:prSet/>
      <dgm:spPr/>
      <dgm:t>
        <a:bodyPr/>
        <a:lstStyle/>
        <a:p>
          <a:endParaRPr lang="en-US"/>
        </a:p>
      </dgm:t>
    </dgm:pt>
    <dgm:pt modelId="{60E833F9-88D6-445D-B352-2FD8FA0A7BE7}">
      <dgm:prSet/>
      <dgm:spPr/>
      <dgm:t>
        <a:bodyPr/>
        <a:lstStyle/>
        <a:p>
          <a:pPr rtl="0"/>
          <a:r>
            <a:rPr lang="de-DE"/>
            <a:t>Image </a:t>
          </a:r>
          <a:r>
            <a:rPr lang="de-DE" err="1"/>
            <a:t>occlusion</a:t>
          </a:r>
          <a:r>
            <a:rPr lang="de-DE">
              <a:latin typeface="Open Sans Extrabold"/>
            </a:rPr>
            <a:t> </a:t>
          </a:r>
          <a:endParaRPr lang="en-US"/>
        </a:p>
      </dgm:t>
    </dgm:pt>
    <dgm:pt modelId="{50965E6F-DC38-4B52-81F4-03C6565A7254}" type="parTrans" cxnId="{49833A0B-724C-40B7-BA85-99186F61A9BE}">
      <dgm:prSet/>
      <dgm:spPr/>
      <dgm:t>
        <a:bodyPr/>
        <a:lstStyle/>
        <a:p>
          <a:endParaRPr lang="en-US"/>
        </a:p>
      </dgm:t>
    </dgm:pt>
    <dgm:pt modelId="{A6ED4833-0EB8-4140-B297-2E53CB25C39C}" type="sibTrans" cxnId="{49833A0B-724C-40B7-BA85-99186F61A9BE}">
      <dgm:prSet/>
      <dgm:spPr/>
      <dgm:t>
        <a:bodyPr/>
        <a:lstStyle/>
        <a:p>
          <a:endParaRPr lang="en-US"/>
        </a:p>
      </dgm:t>
    </dgm:pt>
    <dgm:pt modelId="{E81BEF46-E5F5-412C-AE5A-5DEFDC8E1BB6}" type="pres">
      <dgm:prSet presAssocID="{5E951770-182E-4FCC-A9BA-34AC7D4B242B}" presName="linear" presStyleCnt="0">
        <dgm:presLayoutVars>
          <dgm:dir/>
          <dgm:animLvl val="lvl"/>
          <dgm:resizeHandles val="exact"/>
        </dgm:presLayoutVars>
      </dgm:prSet>
      <dgm:spPr/>
    </dgm:pt>
    <dgm:pt modelId="{B7F3E833-69A8-4F39-A84E-2C32D91088FA}" type="pres">
      <dgm:prSet presAssocID="{74DD49CF-D826-4012-BD5B-0B61F20E10B6}" presName="parentLin" presStyleCnt="0"/>
      <dgm:spPr/>
    </dgm:pt>
    <dgm:pt modelId="{6CCC9E7E-F85E-4DB1-AA36-6B405280A065}" type="pres">
      <dgm:prSet presAssocID="{74DD49CF-D826-4012-BD5B-0B61F20E10B6}" presName="parentLeftMargin" presStyleLbl="node1" presStyleIdx="0" presStyleCnt="2"/>
      <dgm:spPr/>
    </dgm:pt>
    <dgm:pt modelId="{6AABFD3A-6128-495E-8A81-4A4483CB6AD4}" type="pres">
      <dgm:prSet presAssocID="{74DD49CF-D826-4012-BD5B-0B61F20E10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BA12C85-0ACA-4D3F-98D6-A8BB3EEB9A7E}" type="pres">
      <dgm:prSet presAssocID="{74DD49CF-D826-4012-BD5B-0B61F20E10B6}" presName="negativeSpace" presStyleCnt="0"/>
      <dgm:spPr/>
    </dgm:pt>
    <dgm:pt modelId="{C722D884-2811-4221-AE75-513F53A0B7DE}" type="pres">
      <dgm:prSet presAssocID="{74DD49CF-D826-4012-BD5B-0B61F20E10B6}" presName="childText" presStyleLbl="conFgAcc1" presStyleIdx="0" presStyleCnt="2">
        <dgm:presLayoutVars>
          <dgm:bulletEnabled val="1"/>
        </dgm:presLayoutVars>
      </dgm:prSet>
      <dgm:spPr/>
    </dgm:pt>
    <dgm:pt modelId="{C28B0D59-01E0-4FB8-AD86-E83120BD8E8C}" type="pres">
      <dgm:prSet presAssocID="{DD4F33D6-B536-4D6A-BA6B-941A3FD379F2}" presName="spaceBetweenRectangles" presStyleCnt="0"/>
      <dgm:spPr/>
    </dgm:pt>
    <dgm:pt modelId="{A8C4EB4C-C6C0-4211-897A-DE41A0C92ED2}" type="pres">
      <dgm:prSet presAssocID="{02DAF575-FD1F-43CD-AB3B-801EF15630DE}" presName="parentLin" presStyleCnt="0"/>
      <dgm:spPr/>
    </dgm:pt>
    <dgm:pt modelId="{BBDB2CCC-32A9-438E-B3B0-CC70A5788FDB}" type="pres">
      <dgm:prSet presAssocID="{02DAF575-FD1F-43CD-AB3B-801EF15630DE}" presName="parentLeftMargin" presStyleLbl="node1" presStyleIdx="0" presStyleCnt="2"/>
      <dgm:spPr/>
    </dgm:pt>
    <dgm:pt modelId="{A6CD6CD3-5D19-4103-90A8-6CD51317307D}" type="pres">
      <dgm:prSet presAssocID="{02DAF575-FD1F-43CD-AB3B-801EF15630D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ABC8A30-3C5F-4749-BED7-4498AE9839F0}" type="pres">
      <dgm:prSet presAssocID="{02DAF575-FD1F-43CD-AB3B-801EF15630DE}" presName="negativeSpace" presStyleCnt="0"/>
      <dgm:spPr/>
    </dgm:pt>
    <dgm:pt modelId="{E41D3055-C88A-4169-AB5C-02E99D5242CD}" type="pres">
      <dgm:prSet presAssocID="{02DAF575-FD1F-43CD-AB3B-801EF15630D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9833A0B-724C-40B7-BA85-99186F61A9BE}" srcId="{02DAF575-FD1F-43CD-AB3B-801EF15630DE}" destId="{60E833F9-88D6-445D-B352-2FD8FA0A7BE7}" srcOrd="2" destOrd="0" parTransId="{50965E6F-DC38-4B52-81F4-03C6565A7254}" sibTransId="{A6ED4833-0EB8-4140-B297-2E53CB25C39C}"/>
    <dgm:cxn modelId="{C0D89710-C9EC-4A16-BD8D-31C26A4EDF79}" type="presOf" srcId="{74DD49CF-D826-4012-BD5B-0B61F20E10B6}" destId="{6CCC9E7E-F85E-4DB1-AA36-6B405280A065}" srcOrd="0" destOrd="0" presId="urn:microsoft.com/office/officeart/2005/8/layout/list1"/>
    <dgm:cxn modelId="{ACBEA51F-FFBE-4BED-9087-9DADFF6C76C8}" type="presOf" srcId="{873140BA-A826-4905-99A5-278151885CFC}" destId="{E41D3055-C88A-4169-AB5C-02E99D5242CD}" srcOrd="0" destOrd="1" presId="urn:microsoft.com/office/officeart/2005/8/layout/list1"/>
    <dgm:cxn modelId="{A56E7E43-08AE-4236-8810-5762EEECDA00}" srcId="{74DD49CF-D826-4012-BD5B-0B61F20E10B6}" destId="{AE8FFF6A-737B-4715-A0B5-B76785038231}" srcOrd="0" destOrd="0" parTransId="{63ECE34F-302A-4108-914E-C3542CED798B}" sibTransId="{E92D9247-2E7F-4BCC-B013-46CBBD446123}"/>
    <dgm:cxn modelId="{A3917977-5284-4CFB-B68C-C3B766734166}" srcId="{5E951770-182E-4FCC-A9BA-34AC7D4B242B}" destId="{02DAF575-FD1F-43CD-AB3B-801EF15630DE}" srcOrd="1" destOrd="0" parTransId="{E2D35FCB-5D4A-4A3D-8E9F-854FD4831A71}" sibTransId="{789B11C8-170F-40F5-9C55-24B011822705}"/>
    <dgm:cxn modelId="{A5267281-F7D4-4A60-A317-B67F18B221EC}" type="presOf" srcId="{60E833F9-88D6-445D-B352-2FD8FA0A7BE7}" destId="{E41D3055-C88A-4169-AB5C-02E99D5242CD}" srcOrd="0" destOrd="2" presId="urn:microsoft.com/office/officeart/2005/8/layout/list1"/>
    <dgm:cxn modelId="{AD890BA5-F5C3-403E-AA54-D50F4AB4DAE0}" type="presOf" srcId="{74DD49CF-D826-4012-BD5B-0B61F20E10B6}" destId="{6AABFD3A-6128-495E-8A81-4A4483CB6AD4}" srcOrd="1" destOrd="0" presId="urn:microsoft.com/office/officeart/2005/8/layout/list1"/>
    <dgm:cxn modelId="{48468CC1-7422-4FA4-A928-DABB6CB602A3}" srcId="{02DAF575-FD1F-43CD-AB3B-801EF15630DE}" destId="{873140BA-A826-4905-99A5-278151885CFC}" srcOrd="1" destOrd="0" parTransId="{517A0816-FC66-44CF-B9EF-39595724364F}" sibTransId="{BA3071C6-EB25-42EE-AFA6-FA350DA0E447}"/>
    <dgm:cxn modelId="{0A1E04CB-E595-4EC0-9A4B-9193F66000B0}" type="presOf" srcId="{5E951770-182E-4FCC-A9BA-34AC7D4B242B}" destId="{E81BEF46-E5F5-412C-AE5A-5DEFDC8E1BB6}" srcOrd="0" destOrd="0" presId="urn:microsoft.com/office/officeart/2005/8/layout/list1"/>
    <dgm:cxn modelId="{90759ECF-77AF-4BE8-9655-0B03C463BED5}" type="presOf" srcId="{AE8FFF6A-737B-4715-A0B5-B76785038231}" destId="{C722D884-2811-4221-AE75-513F53A0B7DE}" srcOrd="0" destOrd="0" presId="urn:microsoft.com/office/officeart/2005/8/layout/list1"/>
    <dgm:cxn modelId="{6E73D0E4-841F-4B9A-95F9-AA356913BEB0}" srcId="{5E951770-182E-4FCC-A9BA-34AC7D4B242B}" destId="{74DD49CF-D826-4012-BD5B-0B61F20E10B6}" srcOrd="0" destOrd="0" parTransId="{3F01DDFC-A803-4FC0-9CE1-859C78538B9B}" sibTransId="{DD4F33D6-B536-4D6A-BA6B-941A3FD379F2}"/>
    <dgm:cxn modelId="{522A69EF-1E02-413A-8E86-8374CE9E53A0}" type="presOf" srcId="{02DAF575-FD1F-43CD-AB3B-801EF15630DE}" destId="{A6CD6CD3-5D19-4103-90A8-6CD51317307D}" srcOrd="1" destOrd="0" presId="urn:microsoft.com/office/officeart/2005/8/layout/list1"/>
    <dgm:cxn modelId="{0CF4F3F8-F90F-4785-A35E-36522829A208}" type="presOf" srcId="{B8603E45-680E-4F28-91D9-345C27F3D3B6}" destId="{E41D3055-C88A-4169-AB5C-02E99D5242CD}" srcOrd="0" destOrd="0" presId="urn:microsoft.com/office/officeart/2005/8/layout/list1"/>
    <dgm:cxn modelId="{1B1976F9-F791-4DF8-909B-52913EB994C6}" type="presOf" srcId="{02DAF575-FD1F-43CD-AB3B-801EF15630DE}" destId="{BBDB2CCC-32A9-438E-B3B0-CC70A5788FDB}" srcOrd="0" destOrd="0" presId="urn:microsoft.com/office/officeart/2005/8/layout/list1"/>
    <dgm:cxn modelId="{4827BBFB-B97D-4892-B227-A7D647E169C1}" srcId="{02DAF575-FD1F-43CD-AB3B-801EF15630DE}" destId="{B8603E45-680E-4F28-91D9-345C27F3D3B6}" srcOrd="0" destOrd="0" parTransId="{E5E426FF-AB78-4D04-A355-E2A10BCA2847}" sibTransId="{E581D35A-8C77-4B96-9C3F-D62BF58DABFF}"/>
    <dgm:cxn modelId="{29282CC2-8105-4FDE-9E33-3A55BE9FCDE0}" type="presParOf" srcId="{E81BEF46-E5F5-412C-AE5A-5DEFDC8E1BB6}" destId="{B7F3E833-69A8-4F39-A84E-2C32D91088FA}" srcOrd="0" destOrd="0" presId="urn:microsoft.com/office/officeart/2005/8/layout/list1"/>
    <dgm:cxn modelId="{19E48E73-331B-42E9-828D-D6ACD0708045}" type="presParOf" srcId="{B7F3E833-69A8-4F39-A84E-2C32D91088FA}" destId="{6CCC9E7E-F85E-4DB1-AA36-6B405280A065}" srcOrd="0" destOrd="0" presId="urn:microsoft.com/office/officeart/2005/8/layout/list1"/>
    <dgm:cxn modelId="{D943AA31-E8FC-41DB-8071-B17F02751039}" type="presParOf" srcId="{B7F3E833-69A8-4F39-A84E-2C32D91088FA}" destId="{6AABFD3A-6128-495E-8A81-4A4483CB6AD4}" srcOrd="1" destOrd="0" presId="urn:microsoft.com/office/officeart/2005/8/layout/list1"/>
    <dgm:cxn modelId="{A4DA8500-ABA7-4230-B519-1310372B2725}" type="presParOf" srcId="{E81BEF46-E5F5-412C-AE5A-5DEFDC8E1BB6}" destId="{3BA12C85-0ACA-4D3F-98D6-A8BB3EEB9A7E}" srcOrd="1" destOrd="0" presId="urn:microsoft.com/office/officeart/2005/8/layout/list1"/>
    <dgm:cxn modelId="{10BC54AD-3E31-42C5-AF88-602DA4F209C1}" type="presParOf" srcId="{E81BEF46-E5F5-412C-AE5A-5DEFDC8E1BB6}" destId="{C722D884-2811-4221-AE75-513F53A0B7DE}" srcOrd="2" destOrd="0" presId="urn:microsoft.com/office/officeart/2005/8/layout/list1"/>
    <dgm:cxn modelId="{68487144-A988-4AD2-AE26-E773F7DBA08D}" type="presParOf" srcId="{E81BEF46-E5F5-412C-AE5A-5DEFDC8E1BB6}" destId="{C28B0D59-01E0-4FB8-AD86-E83120BD8E8C}" srcOrd="3" destOrd="0" presId="urn:microsoft.com/office/officeart/2005/8/layout/list1"/>
    <dgm:cxn modelId="{7FA3C812-2F0F-497A-9410-598BB53E9979}" type="presParOf" srcId="{E81BEF46-E5F5-412C-AE5A-5DEFDC8E1BB6}" destId="{A8C4EB4C-C6C0-4211-897A-DE41A0C92ED2}" srcOrd="4" destOrd="0" presId="urn:microsoft.com/office/officeart/2005/8/layout/list1"/>
    <dgm:cxn modelId="{E0DB1DDA-7290-40E2-B358-3A8DC9B217DB}" type="presParOf" srcId="{A8C4EB4C-C6C0-4211-897A-DE41A0C92ED2}" destId="{BBDB2CCC-32A9-438E-B3B0-CC70A5788FDB}" srcOrd="0" destOrd="0" presId="urn:microsoft.com/office/officeart/2005/8/layout/list1"/>
    <dgm:cxn modelId="{A0FC5E47-9376-419C-AF7D-18D9A62896AE}" type="presParOf" srcId="{A8C4EB4C-C6C0-4211-897A-DE41A0C92ED2}" destId="{A6CD6CD3-5D19-4103-90A8-6CD51317307D}" srcOrd="1" destOrd="0" presId="urn:microsoft.com/office/officeart/2005/8/layout/list1"/>
    <dgm:cxn modelId="{5391FFFD-CF9F-448F-B335-CCFC00592E88}" type="presParOf" srcId="{E81BEF46-E5F5-412C-AE5A-5DEFDC8E1BB6}" destId="{BABC8A30-3C5F-4749-BED7-4498AE9839F0}" srcOrd="5" destOrd="0" presId="urn:microsoft.com/office/officeart/2005/8/layout/list1"/>
    <dgm:cxn modelId="{13598543-5C5F-4886-98CC-251A9BBE13BE}" type="presParOf" srcId="{E81BEF46-E5F5-412C-AE5A-5DEFDC8E1BB6}" destId="{E41D3055-C88A-4169-AB5C-02E99D5242C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C5182A-E47C-4F95-9881-4D922899A884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C2DC34-F33B-4C41-98B7-3A8A91B9B718}">
      <dgm:prSet/>
      <dgm:spPr/>
      <dgm:t>
        <a:bodyPr/>
        <a:lstStyle/>
        <a:p>
          <a:r>
            <a:rPr lang="de-DE" b="0" i="0" err="1"/>
            <a:t>Shallower</a:t>
          </a:r>
          <a:r>
            <a:rPr lang="de-DE" b="0" i="0"/>
            <a:t> </a:t>
          </a:r>
          <a:r>
            <a:rPr lang="de-DE" b="0" i="0" err="1"/>
            <a:t>layers</a:t>
          </a:r>
          <a:r>
            <a:rPr lang="de-DE" b="0" i="0"/>
            <a:t>‘ </a:t>
          </a:r>
          <a:r>
            <a:rPr lang="de-DE" b="0" i="0" err="1"/>
            <a:t>representations</a:t>
          </a:r>
          <a:r>
            <a:rPr lang="de-DE" b="0" i="0"/>
            <a:t> </a:t>
          </a:r>
          <a:r>
            <a:rPr lang="de-DE" b="0" i="0" err="1"/>
            <a:t>are</a:t>
          </a:r>
          <a:r>
            <a:rPr lang="de-DE" b="0" i="0"/>
            <a:t> </a:t>
          </a:r>
          <a:r>
            <a:rPr lang="de-DE" b="1" i="0" err="1"/>
            <a:t>less</a:t>
          </a:r>
          <a:r>
            <a:rPr lang="de-DE" b="1" i="0"/>
            <a:t> </a:t>
          </a:r>
          <a:r>
            <a:rPr lang="de-DE" b="1" i="0" err="1"/>
            <a:t>sophisticated</a:t>
          </a:r>
          <a:r>
            <a:rPr lang="de-DE" b="1" i="0"/>
            <a:t> </a:t>
          </a:r>
          <a:r>
            <a:rPr lang="de-DE" b="0" i="0" err="1"/>
            <a:t>than</a:t>
          </a:r>
          <a:r>
            <a:rPr lang="de-DE" b="0" i="0"/>
            <a:t> </a:t>
          </a:r>
          <a:r>
            <a:rPr lang="de-DE" b="0" i="0" err="1"/>
            <a:t>deeper</a:t>
          </a:r>
          <a:r>
            <a:rPr lang="de-DE" b="0" i="0"/>
            <a:t> </a:t>
          </a:r>
          <a:r>
            <a:rPr lang="de-DE" b="0" i="0" err="1"/>
            <a:t>layers</a:t>
          </a:r>
          <a:r>
            <a:rPr lang="de-DE" b="0" i="0"/>
            <a:t>‘ </a:t>
          </a:r>
          <a:r>
            <a:rPr lang="de-DE" b="0" i="0" err="1"/>
            <a:t>representations</a:t>
          </a:r>
          <a:endParaRPr lang="en-US"/>
        </a:p>
      </dgm:t>
    </dgm:pt>
    <dgm:pt modelId="{6C921E3E-2599-4A58-835F-7EE4BF0A34CC}" type="parTrans" cxnId="{54F5D711-5CFE-42C8-BFCF-16F5923989B2}">
      <dgm:prSet/>
      <dgm:spPr/>
      <dgm:t>
        <a:bodyPr/>
        <a:lstStyle/>
        <a:p>
          <a:endParaRPr lang="en-US"/>
        </a:p>
      </dgm:t>
    </dgm:pt>
    <dgm:pt modelId="{67F707EB-1D88-4401-AA4B-71FD1604E2F5}" type="sibTrans" cxnId="{54F5D711-5CFE-42C8-BFCF-16F5923989B2}">
      <dgm:prSet/>
      <dgm:spPr/>
      <dgm:t>
        <a:bodyPr/>
        <a:lstStyle/>
        <a:p>
          <a:endParaRPr lang="en-US"/>
        </a:p>
      </dgm:t>
    </dgm:pt>
    <dgm:pt modelId="{D2025554-0119-46F7-92A4-3B44146C3904}">
      <dgm:prSet/>
      <dgm:spPr/>
      <dgm:t>
        <a:bodyPr/>
        <a:lstStyle/>
        <a:p>
          <a:r>
            <a:rPr lang="de-DE" b="0" i="0"/>
            <a:t>Shallower layers </a:t>
          </a:r>
          <a:r>
            <a:rPr lang="de-DE" b="1" i="0"/>
            <a:t>learn</a:t>
          </a:r>
          <a:r>
            <a:rPr lang="de-DE" b="0" i="0"/>
            <a:t> representations </a:t>
          </a:r>
          <a:r>
            <a:rPr lang="de-DE" b="1" i="0"/>
            <a:t>faster</a:t>
          </a:r>
          <a:r>
            <a:rPr lang="de-DE" b="0" i="0"/>
            <a:t> than deeper layers do</a:t>
          </a:r>
          <a:endParaRPr lang="en-US"/>
        </a:p>
      </dgm:t>
    </dgm:pt>
    <dgm:pt modelId="{8F4AAB3D-8047-40F4-B263-8A7F556F5EE8}" type="parTrans" cxnId="{2EB42BE2-787F-459C-B522-A7BDD023EE3D}">
      <dgm:prSet/>
      <dgm:spPr/>
      <dgm:t>
        <a:bodyPr/>
        <a:lstStyle/>
        <a:p>
          <a:endParaRPr lang="en-US"/>
        </a:p>
      </dgm:t>
    </dgm:pt>
    <dgm:pt modelId="{CEEF9BB6-E0EC-4D4A-A2EF-EBE03170D293}" type="sibTrans" cxnId="{2EB42BE2-787F-459C-B522-A7BDD023EE3D}">
      <dgm:prSet/>
      <dgm:spPr/>
      <dgm:t>
        <a:bodyPr/>
        <a:lstStyle/>
        <a:p>
          <a:endParaRPr lang="en-US"/>
        </a:p>
      </dgm:t>
    </dgm:pt>
    <dgm:pt modelId="{79BDEEFA-B331-4C79-9535-3A98C60E594C}">
      <dgm:prSet/>
      <dgm:spPr/>
      <dgm:t>
        <a:bodyPr/>
        <a:lstStyle/>
        <a:p>
          <a:r>
            <a:rPr lang="de-DE" b="0" i="0"/>
            <a:t>Feature maps learn </a:t>
          </a:r>
          <a:r>
            <a:rPr lang="de-DE" b="1" i="0"/>
            <a:t>local parts </a:t>
          </a:r>
          <a:r>
            <a:rPr lang="de-DE" b="0" i="0"/>
            <a:t>of the image (</a:t>
          </a:r>
          <a:r>
            <a:rPr lang="de-DE" b="0" i="1"/>
            <a:t>as opposed to some context information of the image</a:t>
          </a:r>
          <a:r>
            <a:rPr lang="de-DE" b="0" i="0"/>
            <a:t>)</a:t>
          </a:r>
          <a:endParaRPr lang="en-US"/>
        </a:p>
      </dgm:t>
    </dgm:pt>
    <dgm:pt modelId="{2E0C93DD-A3F0-469C-8125-CB2AA058D70F}" type="parTrans" cxnId="{8D1FC1C3-76FB-40FD-B0E3-1A65A922374F}">
      <dgm:prSet/>
      <dgm:spPr/>
      <dgm:t>
        <a:bodyPr/>
        <a:lstStyle/>
        <a:p>
          <a:endParaRPr lang="en-US"/>
        </a:p>
      </dgm:t>
    </dgm:pt>
    <dgm:pt modelId="{435DD0FB-350A-4B78-8ED0-BCB40D87C9F0}" type="sibTrans" cxnId="{8D1FC1C3-76FB-40FD-B0E3-1A65A922374F}">
      <dgm:prSet/>
      <dgm:spPr/>
      <dgm:t>
        <a:bodyPr/>
        <a:lstStyle/>
        <a:p>
          <a:endParaRPr lang="en-US"/>
        </a:p>
      </dgm:t>
    </dgm:pt>
    <dgm:pt modelId="{4E940E27-26AB-5A43-94BC-0C829E7C0516}" type="pres">
      <dgm:prSet presAssocID="{79C5182A-E47C-4F95-9881-4D922899A88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BD644E3-8359-014C-B7EA-B730FA899504}" type="pres">
      <dgm:prSet presAssocID="{74C2DC34-F33B-4C41-98B7-3A8A91B9B718}" presName="hierRoot1" presStyleCnt="0"/>
      <dgm:spPr/>
    </dgm:pt>
    <dgm:pt modelId="{233CD9A8-4A32-814B-A720-13E1F0F47093}" type="pres">
      <dgm:prSet presAssocID="{74C2DC34-F33B-4C41-98B7-3A8A91B9B718}" presName="composite" presStyleCnt="0"/>
      <dgm:spPr/>
    </dgm:pt>
    <dgm:pt modelId="{49EBA06C-C37F-4843-81A9-C75D8DC3ECF7}" type="pres">
      <dgm:prSet presAssocID="{74C2DC34-F33B-4C41-98B7-3A8A91B9B718}" presName="background" presStyleLbl="node0" presStyleIdx="0" presStyleCnt="3"/>
      <dgm:spPr/>
    </dgm:pt>
    <dgm:pt modelId="{5C5DE9E3-A77D-934F-8106-BA6089E5CF8B}" type="pres">
      <dgm:prSet presAssocID="{74C2DC34-F33B-4C41-98B7-3A8A91B9B718}" presName="text" presStyleLbl="fgAcc0" presStyleIdx="0" presStyleCnt="3">
        <dgm:presLayoutVars>
          <dgm:chPref val="3"/>
        </dgm:presLayoutVars>
      </dgm:prSet>
      <dgm:spPr/>
    </dgm:pt>
    <dgm:pt modelId="{CCB558C4-A5F0-6A4F-B7B1-C37FD6A55CC6}" type="pres">
      <dgm:prSet presAssocID="{74C2DC34-F33B-4C41-98B7-3A8A91B9B718}" presName="hierChild2" presStyleCnt="0"/>
      <dgm:spPr/>
    </dgm:pt>
    <dgm:pt modelId="{E727D400-2A82-DD4E-B98E-ED62540E1EB6}" type="pres">
      <dgm:prSet presAssocID="{D2025554-0119-46F7-92A4-3B44146C3904}" presName="hierRoot1" presStyleCnt="0"/>
      <dgm:spPr/>
    </dgm:pt>
    <dgm:pt modelId="{B15E26E3-89CD-734E-B7B6-F9BFE7C69A13}" type="pres">
      <dgm:prSet presAssocID="{D2025554-0119-46F7-92A4-3B44146C3904}" presName="composite" presStyleCnt="0"/>
      <dgm:spPr/>
    </dgm:pt>
    <dgm:pt modelId="{F6CDA696-3FA4-604B-82E4-2C86B8CC460D}" type="pres">
      <dgm:prSet presAssocID="{D2025554-0119-46F7-92A4-3B44146C3904}" presName="background" presStyleLbl="node0" presStyleIdx="1" presStyleCnt="3"/>
      <dgm:spPr/>
    </dgm:pt>
    <dgm:pt modelId="{B60471B9-6A58-B34F-A93F-99304932FBF6}" type="pres">
      <dgm:prSet presAssocID="{D2025554-0119-46F7-92A4-3B44146C3904}" presName="text" presStyleLbl="fgAcc0" presStyleIdx="1" presStyleCnt="3">
        <dgm:presLayoutVars>
          <dgm:chPref val="3"/>
        </dgm:presLayoutVars>
      </dgm:prSet>
      <dgm:spPr/>
    </dgm:pt>
    <dgm:pt modelId="{80172E8D-A529-6E48-8BD3-D967911F586E}" type="pres">
      <dgm:prSet presAssocID="{D2025554-0119-46F7-92A4-3B44146C3904}" presName="hierChild2" presStyleCnt="0"/>
      <dgm:spPr/>
    </dgm:pt>
    <dgm:pt modelId="{EBD14F2F-571D-A547-B5AF-C062C9F0FFE3}" type="pres">
      <dgm:prSet presAssocID="{79BDEEFA-B331-4C79-9535-3A98C60E594C}" presName="hierRoot1" presStyleCnt="0"/>
      <dgm:spPr/>
    </dgm:pt>
    <dgm:pt modelId="{36FEF9AE-FFA9-4C43-8074-64869B3525EF}" type="pres">
      <dgm:prSet presAssocID="{79BDEEFA-B331-4C79-9535-3A98C60E594C}" presName="composite" presStyleCnt="0"/>
      <dgm:spPr/>
    </dgm:pt>
    <dgm:pt modelId="{16349336-61E8-3645-82B2-6A80E7B38887}" type="pres">
      <dgm:prSet presAssocID="{79BDEEFA-B331-4C79-9535-3A98C60E594C}" presName="background" presStyleLbl="node0" presStyleIdx="2" presStyleCnt="3"/>
      <dgm:spPr/>
    </dgm:pt>
    <dgm:pt modelId="{C944C13A-519D-CE4D-BBD5-7A14FB51AA59}" type="pres">
      <dgm:prSet presAssocID="{79BDEEFA-B331-4C79-9535-3A98C60E594C}" presName="text" presStyleLbl="fgAcc0" presStyleIdx="2" presStyleCnt="3">
        <dgm:presLayoutVars>
          <dgm:chPref val="3"/>
        </dgm:presLayoutVars>
      </dgm:prSet>
      <dgm:spPr/>
    </dgm:pt>
    <dgm:pt modelId="{42EB35D2-CE58-6D40-A550-F84A5587C374}" type="pres">
      <dgm:prSet presAssocID="{79BDEEFA-B331-4C79-9535-3A98C60E594C}" presName="hierChild2" presStyleCnt="0"/>
      <dgm:spPr/>
    </dgm:pt>
  </dgm:ptLst>
  <dgm:cxnLst>
    <dgm:cxn modelId="{54F5D711-5CFE-42C8-BFCF-16F5923989B2}" srcId="{79C5182A-E47C-4F95-9881-4D922899A884}" destId="{74C2DC34-F33B-4C41-98B7-3A8A91B9B718}" srcOrd="0" destOrd="0" parTransId="{6C921E3E-2599-4A58-835F-7EE4BF0A34CC}" sibTransId="{67F707EB-1D88-4401-AA4B-71FD1604E2F5}"/>
    <dgm:cxn modelId="{CC2C4217-CE6F-B542-A6AC-B4490735EAE5}" type="presOf" srcId="{79C5182A-E47C-4F95-9881-4D922899A884}" destId="{4E940E27-26AB-5A43-94BC-0C829E7C0516}" srcOrd="0" destOrd="0" presId="urn:microsoft.com/office/officeart/2005/8/layout/hierarchy1"/>
    <dgm:cxn modelId="{2312303A-E95A-834C-AB19-A15545601063}" type="presOf" srcId="{79BDEEFA-B331-4C79-9535-3A98C60E594C}" destId="{C944C13A-519D-CE4D-BBD5-7A14FB51AA59}" srcOrd="0" destOrd="0" presId="urn:microsoft.com/office/officeart/2005/8/layout/hierarchy1"/>
    <dgm:cxn modelId="{8D1FC1C3-76FB-40FD-B0E3-1A65A922374F}" srcId="{79C5182A-E47C-4F95-9881-4D922899A884}" destId="{79BDEEFA-B331-4C79-9535-3A98C60E594C}" srcOrd="2" destOrd="0" parTransId="{2E0C93DD-A3F0-469C-8125-CB2AA058D70F}" sibTransId="{435DD0FB-350A-4B78-8ED0-BCB40D87C9F0}"/>
    <dgm:cxn modelId="{D41249CA-D263-E649-A022-B3EB05AAAB80}" type="presOf" srcId="{D2025554-0119-46F7-92A4-3B44146C3904}" destId="{B60471B9-6A58-B34F-A93F-99304932FBF6}" srcOrd="0" destOrd="0" presId="urn:microsoft.com/office/officeart/2005/8/layout/hierarchy1"/>
    <dgm:cxn modelId="{2EB42BE2-787F-459C-B522-A7BDD023EE3D}" srcId="{79C5182A-E47C-4F95-9881-4D922899A884}" destId="{D2025554-0119-46F7-92A4-3B44146C3904}" srcOrd="1" destOrd="0" parTransId="{8F4AAB3D-8047-40F4-B263-8A7F556F5EE8}" sibTransId="{CEEF9BB6-E0EC-4D4A-A2EF-EBE03170D293}"/>
    <dgm:cxn modelId="{B1608BE3-15D9-6141-B7CE-78E53B3CC3CD}" type="presOf" srcId="{74C2DC34-F33B-4C41-98B7-3A8A91B9B718}" destId="{5C5DE9E3-A77D-934F-8106-BA6089E5CF8B}" srcOrd="0" destOrd="0" presId="urn:microsoft.com/office/officeart/2005/8/layout/hierarchy1"/>
    <dgm:cxn modelId="{3C1C5105-172D-2840-9DA8-84A6211B5756}" type="presParOf" srcId="{4E940E27-26AB-5A43-94BC-0C829E7C0516}" destId="{FBD644E3-8359-014C-B7EA-B730FA899504}" srcOrd="0" destOrd="0" presId="urn:microsoft.com/office/officeart/2005/8/layout/hierarchy1"/>
    <dgm:cxn modelId="{1A8E6ECD-C71F-0649-949B-AAEA74E74F97}" type="presParOf" srcId="{FBD644E3-8359-014C-B7EA-B730FA899504}" destId="{233CD9A8-4A32-814B-A720-13E1F0F47093}" srcOrd="0" destOrd="0" presId="urn:microsoft.com/office/officeart/2005/8/layout/hierarchy1"/>
    <dgm:cxn modelId="{FD38ED6D-5CF6-294F-8B40-7903B80B9E8A}" type="presParOf" srcId="{233CD9A8-4A32-814B-A720-13E1F0F47093}" destId="{49EBA06C-C37F-4843-81A9-C75D8DC3ECF7}" srcOrd="0" destOrd="0" presId="urn:microsoft.com/office/officeart/2005/8/layout/hierarchy1"/>
    <dgm:cxn modelId="{964239C0-1601-3041-BD11-DE3224266962}" type="presParOf" srcId="{233CD9A8-4A32-814B-A720-13E1F0F47093}" destId="{5C5DE9E3-A77D-934F-8106-BA6089E5CF8B}" srcOrd="1" destOrd="0" presId="urn:microsoft.com/office/officeart/2005/8/layout/hierarchy1"/>
    <dgm:cxn modelId="{93BE28D5-BF77-A349-8967-0A0448CA0A1A}" type="presParOf" srcId="{FBD644E3-8359-014C-B7EA-B730FA899504}" destId="{CCB558C4-A5F0-6A4F-B7B1-C37FD6A55CC6}" srcOrd="1" destOrd="0" presId="urn:microsoft.com/office/officeart/2005/8/layout/hierarchy1"/>
    <dgm:cxn modelId="{2EEB23BA-BCEC-DD41-BF99-EBE3588348DA}" type="presParOf" srcId="{4E940E27-26AB-5A43-94BC-0C829E7C0516}" destId="{E727D400-2A82-DD4E-B98E-ED62540E1EB6}" srcOrd="1" destOrd="0" presId="urn:microsoft.com/office/officeart/2005/8/layout/hierarchy1"/>
    <dgm:cxn modelId="{EA574080-8E51-8447-9637-F6DE29E01902}" type="presParOf" srcId="{E727D400-2A82-DD4E-B98E-ED62540E1EB6}" destId="{B15E26E3-89CD-734E-B7B6-F9BFE7C69A13}" srcOrd="0" destOrd="0" presId="urn:microsoft.com/office/officeart/2005/8/layout/hierarchy1"/>
    <dgm:cxn modelId="{57435B71-4DA3-F34B-912D-C734BFFB07A5}" type="presParOf" srcId="{B15E26E3-89CD-734E-B7B6-F9BFE7C69A13}" destId="{F6CDA696-3FA4-604B-82E4-2C86B8CC460D}" srcOrd="0" destOrd="0" presId="urn:microsoft.com/office/officeart/2005/8/layout/hierarchy1"/>
    <dgm:cxn modelId="{03AFEA8B-0507-BE4D-8CF8-701268CFFFCC}" type="presParOf" srcId="{B15E26E3-89CD-734E-B7B6-F9BFE7C69A13}" destId="{B60471B9-6A58-B34F-A93F-99304932FBF6}" srcOrd="1" destOrd="0" presId="urn:microsoft.com/office/officeart/2005/8/layout/hierarchy1"/>
    <dgm:cxn modelId="{98179C29-E783-1743-8651-A7606118FE75}" type="presParOf" srcId="{E727D400-2A82-DD4E-B98E-ED62540E1EB6}" destId="{80172E8D-A529-6E48-8BD3-D967911F586E}" srcOrd="1" destOrd="0" presId="urn:microsoft.com/office/officeart/2005/8/layout/hierarchy1"/>
    <dgm:cxn modelId="{4A80D7D7-D707-CB45-92E1-7B75D733CA0C}" type="presParOf" srcId="{4E940E27-26AB-5A43-94BC-0C829E7C0516}" destId="{EBD14F2F-571D-A547-B5AF-C062C9F0FFE3}" srcOrd="2" destOrd="0" presId="urn:microsoft.com/office/officeart/2005/8/layout/hierarchy1"/>
    <dgm:cxn modelId="{0E9767EB-DEFB-3142-943E-FD0CBE02CDCC}" type="presParOf" srcId="{EBD14F2F-571D-A547-B5AF-C062C9F0FFE3}" destId="{36FEF9AE-FFA9-4C43-8074-64869B3525EF}" srcOrd="0" destOrd="0" presId="urn:microsoft.com/office/officeart/2005/8/layout/hierarchy1"/>
    <dgm:cxn modelId="{F6FF022B-9DE9-6445-AC8F-3FAACC166B4B}" type="presParOf" srcId="{36FEF9AE-FFA9-4C43-8074-64869B3525EF}" destId="{16349336-61E8-3645-82B2-6A80E7B38887}" srcOrd="0" destOrd="0" presId="urn:microsoft.com/office/officeart/2005/8/layout/hierarchy1"/>
    <dgm:cxn modelId="{2C2421DC-A2E3-3748-87C1-21CC9DA46005}" type="presParOf" srcId="{36FEF9AE-FFA9-4C43-8074-64869B3525EF}" destId="{C944C13A-519D-CE4D-BBD5-7A14FB51AA59}" srcOrd="1" destOrd="0" presId="urn:microsoft.com/office/officeart/2005/8/layout/hierarchy1"/>
    <dgm:cxn modelId="{77E10362-A9FC-8B43-B73F-8012A7EF808C}" type="presParOf" srcId="{EBD14F2F-571D-A547-B5AF-C062C9F0FFE3}" destId="{42EB35D2-CE58-6D40-A550-F84A5587C37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2D884-2811-4221-AE75-513F53A0B7DE}">
      <dsp:nvSpPr>
        <dsp:cNvPr id="0" name=""/>
        <dsp:cNvSpPr/>
      </dsp:nvSpPr>
      <dsp:spPr>
        <a:xfrm>
          <a:off x="0" y="671830"/>
          <a:ext cx="10515600" cy="92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Understanding CNNs</a:t>
          </a:r>
          <a:endParaRPr lang="en-US" sz="2100" kern="1200"/>
        </a:p>
      </dsp:txBody>
      <dsp:txXfrm>
        <a:off x="0" y="671830"/>
        <a:ext cx="10515600" cy="926100"/>
      </dsp:txXfrm>
    </dsp:sp>
    <dsp:sp modelId="{6AABFD3A-6128-495E-8A81-4A4483CB6AD4}">
      <dsp:nvSpPr>
        <dsp:cNvPr id="0" name=""/>
        <dsp:cNvSpPr/>
      </dsp:nvSpPr>
      <dsp:spPr>
        <a:xfrm>
          <a:off x="525780" y="361870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0" i="0" kern="1200">
              <a:latin typeface="Open Sans Extrabold"/>
            </a:rPr>
            <a:t>Motivation</a:t>
          </a:r>
          <a:endParaRPr lang="en-US" sz="2100" kern="1200"/>
        </a:p>
      </dsp:txBody>
      <dsp:txXfrm>
        <a:off x="556042" y="392132"/>
        <a:ext cx="7300396" cy="559396"/>
      </dsp:txXfrm>
    </dsp:sp>
    <dsp:sp modelId="{E41D3055-C88A-4169-AB5C-02E99D5242CD}">
      <dsp:nvSpPr>
        <dsp:cNvPr id="0" name=""/>
        <dsp:cNvSpPr/>
      </dsp:nvSpPr>
      <dsp:spPr>
        <a:xfrm>
          <a:off x="0" y="2021290"/>
          <a:ext cx="10515600" cy="1686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err="1"/>
            <a:t>Visualising</a:t>
          </a:r>
          <a:r>
            <a:rPr lang="de-DE" sz="2100" kern="1200"/>
            <a:t> feature </a:t>
          </a:r>
          <a:r>
            <a:rPr lang="de-DE" sz="2100" kern="1200" err="1"/>
            <a:t>map</a:t>
          </a:r>
          <a:r>
            <a:rPr lang="de-DE" sz="2100" kern="1200"/>
            <a:t> </a:t>
          </a:r>
          <a:r>
            <a:rPr lang="de-DE" sz="2100" kern="1200" err="1"/>
            <a:t>activations</a:t>
          </a:r>
          <a:endParaRPr lang="en-US" sz="2100" kern="1200" err="1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Evolution </a:t>
          </a:r>
          <a:r>
            <a:rPr lang="de-DE" sz="2100" kern="1200" err="1"/>
            <a:t>of</a:t>
          </a:r>
          <a:r>
            <a:rPr lang="de-DE" sz="2100" kern="1200"/>
            <a:t> feature </a:t>
          </a:r>
          <a:r>
            <a:rPr lang="de-DE" sz="2100" kern="1200" err="1"/>
            <a:t>maps</a:t>
          </a:r>
          <a:r>
            <a:rPr lang="de-DE" sz="2100" kern="1200"/>
            <a:t> (</a:t>
          </a:r>
          <a:r>
            <a:rPr lang="de-DE" sz="2100" kern="1200" err="1"/>
            <a:t>during</a:t>
          </a:r>
          <a:r>
            <a:rPr lang="de-DE" sz="2100" kern="1200"/>
            <a:t> </a:t>
          </a:r>
          <a:r>
            <a:rPr lang="de-DE" sz="2100" kern="1200" err="1"/>
            <a:t>training</a:t>
          </a:r>
          <a:r>
            <a:rPr lang="de-DE" sz="2100" kern="1200"/>
            <a:t>)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Image </a:t>
          </a:r>
          <a:r>
            <a:rPr lang="de-DE" sz="2100" kern="1200" err="1"/>
            <a:t>occlusion</a:t>
          </a:r>
          <a:r>
            <a:rPr lang="de-DE" sz="2100" kern="1200">
              <a:latin typeface="Open Sans Extrabold"/>
            </a:rPr>
            <a:t> </a:t>
          </a:r>
          <a:endParaRPr lang="en-US" sz="2100" kern="1200"/>
        </a:p>
      </dsp:txBody>
      <dsp:txXfrm>
        <a:off x="0" y="2021290"/>
        <a:ext cx="10515600" cy="1686825"/>
      </dsp:txXfrm>
    </dsp:sp>
    <dsp:sp modelId="{A6CD6CD3-5D19-4103-90A8-6CD51317307D}">
      <dsp:nvSpPr>
        <dsp:cNvPr id="0" name=""/>
        <dsp:cNvSpPr/>
      </dsp:nvSpPr>
      <dsp:spPr>
        <a:xfrm>
          <a:off x="525780" y="1711330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0" i="0" kern="1200"/>
            <a:t>Solution: </a:t>
          </a:r>
          <a:r>
            <a:rPr lang="de-DE" sz="2100" b="0" i="0" kern="1200" err="1"/>
            <a:t>Deconvnets</a:t>
          </a:r>
          <a:r>
            <a:rPr lang="de-DE" sz="2100" b="0" i="0" kern="1200"/>
            <a:t> („</a:t>
          </a:r>
          <a:r>
            <a:rPr lang="de-DE" sz="2100" b="0" i="1" kern="1200"/>
            <a:t>reverse </a:t>
          </a:r>
          <a:r>
            <a:rPr lang="de-DE" sz="2100" b="0" i="1" kern="1200" err="1"/>
            <a:t>of</a:t>
          </a:r>
          <a:r>
            <a:rPr lang="de-DE" sz="2100" b="0" i="1" kern="1200"/>
            <a:t> </a:t>
          </a:r>
          <a:r>
            <a:rPr lang="de-DE" sz="2100" b="0" i="1" kern="1200" err="1"/>
            <a:t>convolutional</a:t>
          </a:r>
          <a:r>
            <a:rPr lang="de-DE" sz="2100" b="0" i="1" kern="1200"/>
            <a:t> </a:t>
          </a:r>
          <a:r>
            <a:rPr lang="de-DE" sz="2100" b="0" i="1" kern="1200" err="1"/>
            <a:t>layer</a:t>
          </a:r>
          <a:r>
            <a:rPr lang="de-DE" sz="2100" b="0" i="0" kern="1200"/>
            <a:t>“)</a:t>
          </a:r>
          <a:endParaRPr lang="en-US" sz="2100" kern="1200"/>
        </a:p>
      </dsp:txBody>
      <dsp:txXfrm>
        <a:off x="556042" y="1741592"/>
        <a:ext cx="7300396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BA06C-C37F-4843-81A9-C75D8DC3ECF7}">
      <dsp:nvSpPr>
        <dsp:cNvPr id="0" name=""/>
        <dsp:cNvSpPr/>
      </dsp:nvSpPr>
      <dsp:spPr>
        <a:xfrm>
          <a:off x="0" y="735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5DE9E3-A77D-934F-8106-BA6089E5CF8B}">
      <dsp:nvSpPr>
        <dsp:cNvPr id="0" name=""/>
        <dsp:cNvSpPr/>
      </dsp:nvSpPr>
      <dsp:spPr>
        <a:xfrm>
          <a:off x="328612" y="1047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err="1"/>
            <a:t>Shallower</a:t>
          </a:r>
          <a:r>
            <a:rPr lang="de-DE" sz="1800" b="0" i="0" kern="1200"/>
            <a:t> </a:t>
          </a:r>
          <a:r>
            <a:rPr lang="de-DE" sz="1800" b="0" i="0" kern="1200" err="1"/>
            <a:t>layers</a:t>
          </a:r>
          <a:r>
            <a:rPr lang="de-DE" sz="1800" b="0" i="0" kern="1200"/>
            <a:t>‘ </a:t>
          </a:r>
          <a:r>
            <a:rPr lang="de-DE" sz="1800" b="0" i="0" kern="1200" err="1"/>
            <a:t>representations</a:t>
          </a:r>
          <a:r>
            <a:rPr lang="de-DE" sz="1800" b="0" i="0" kern="1200"/>
            <a:t> </a:t>
          </a:r>
          <a:r>
            <a:rPr lang="de-DE" sz="1800" b="0" i="0" kern="1200" err="1"/>
            <a:t>are</a:t>
          </a:r>
          <a:r>
            <a:rPr lang="de-DE" sz="1800" b="0" i="0" kern="1200"/>
            <a:t> </a:t>
          </a:r>
          <a:r>
            <a:rPr lang="de-DE" sz="1800" b="1" i="0" kern="1200" err="1"/>
            <a:t>less</a:t>
          </a:r>
          <a:r>
            <a:rPr lang="de-DE" sz="1800" b="1" i="0" kern="1200"/>
            <a:t> </a:t>
          </a:r>
          <a:r>
            <a:rPr lang="de-DE" sz="1800" b="1" i="0" kern="1200" err="1"/>
            <a:t>sophisticated</a:t>
          </a:r>
          <a:r>
            <a:rPr lang="de-DE" sz="1800" b="1" i="0" kern="1200"/>
            <a:t> </a:t>
          </a:r>
          <a:r>
            <a:rPr lang="de-DE" sz="1800" b="0" i="0" kern="1200" err="1"/>
            <a:t>than</a:t>
          </a:r>
          <a:r>
            <a:rPr lang="de-DE" sz="1800" b="0" i="0" kern="1200"/>
            <a:t> </a:t>
          </a:r>
          <a:r>
            <a:rPr lang="de-DE" sz="1800" b="0" i="0" kern="1200" err="1"/>
            <a:t>deeper</a:t>
          </a:r>
          <a:r>
            <a:rPr lang="de-DE" sz="1800" b="0" i="0" kern="1200"/>
            <a:t> </a:t>
          </a:r>
          <a:r>
            <a:rPr lang="de-DE" sz="1800" b="0" i="0" kern="1200" err="1"/>
            <a:t>layers</a:t>
          </a:r>
          <a:r>
            <a:rPr lang="de-DE" sz="1800" b="0" i="0" kern="1200"/>
            <a:t>‘ </a:t>
          </a:r>
          <a:r>
            <a:rPr lang="de-DE" sz="1800" b="0" i="0" kern="1200" err="1"/>
            <a:t>representations</a:t>
          </a:r>
          <a:endParaRPr lang="en-US" sz="1800" kern="1200"/>
        </a:p>
      </dsp:txBody>
      <dsp:txXfrm>
        <a:off x="383617" y="1102781"/>
        <a:ext cx="2847502" cy="1768010"/>
      </dsp:txXfrm>
    </dsp:sp>
    <dsp:sp modelId="{F6CDA696-3FA4-604B-82E4-2C86B8CC460D}">
      <dsp:nvSpPr>
        <dsp:cNvPr id="0" name=""/>
        <dsp:cNvSpPr/>
      </dsp:nvSpPr>
      <dsp:spPr>
        <a:xfrm>
          <a:off x="3614737" y="735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0471B9-6A58-B34F-A93F-99304932FBF6}">
      <dsp:nvSpPr>
        <dsp:cNvPr id="0" name=""/>
        <dsp:cNvSpPr/>
      </dsp:nvSpPr>
      <dsp:spPr>
        <a:xfrm>
          <a:off x="3943350" y="1047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Shallower layers </a:t>
          </a:r>
          <a:r>
            <a:rPr lang="de-DE" sz="1800" b="1" i="0" kern="1200"/>
            <a:t>learn</a:t>
          </a:r>
          <a:r>
            <a:rPr lang="de-DE" sz="1800" b="0" i="0" kern="1200"/>
            <a:t> representations </a:t>
          </a:r>
          <a:r>
            <a:rPr lang="de-DE" sz="1800" b="1" i="0" kern="1200"/>
            <a:t>faster</a:t>
          </a:r>
          <a:r>
            <a:rPr lang="de-DE" sz="1800" b="0" i="0" kern="1200"/>
            <a:t> than deeper layers do</a:t>
          </a:r>
          <a:endParaRPr lang="en-US" sz="1800" kern="1200"/>
        </a:p>
      </dsp:txBody>
      <dsp:txXfrm>
        <a:off x="3998355" y="1102781"/>
        <a:ext cx="2847502" cy="1768010"/>
      </dsp:txXfrm>
    </dsp:sp>
    <dsp:sp modelId="{16349336-61E8-3645-82B2-6A80E7B38887}">
      <dsp:nvSpPr>
        <dsp:cNvPr id="0" name=""/>
        <dsp:cNvSpPr/>
      </dsp:nvSpPr>
      <dsp:spPr>
        <a:xfrm>
          <a:off x="7229475" y="735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44C13A-519D-CE4D-BBD5-7A14FB51AA59}">
      <dsp:nvSpPr>
        <dsp:cNvPr id="0" name=""/>
        <dsp:cNvSpPr/>
      </dsp:nvSpPr>
      <dsp:spPr>
        <a:xfrm>
          <a:off x="7558087" y="1047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Feature maps learn </a:t>
          </a:r>
          <a:r>
            <a:rPr lang="de-DE" sz="1800" b="1" i="0" kern="1200"/>
            <a:t>local parts </a:t>
          </a:r>
          <a:r>
            <a:rPr lang="de-DE" sz="1800" b="0" i="0" kern="1200"/>
            <a:t>of the image (</a:t>
          </a:r>
          <a:r>
            <a:rPr lang="de-DE" sz="1800" b="0" i="1" kern="1200"/>
            <a:t>as opposed to some context information of the image</a:t>
          </a:r>
          <a:r>
            <a:rPr lang="de-DE" sz="1800" b="0" i="0" kern="1200"/>
            <a:t>)</a:t>
          </a:r>
          <a:endParaRPr lang="en-US" sz="1800" kern="1200"/>
        </a:p>
      </dsp:txBody>
      <dsp:txXfrm>
        <a:off x="7613092" y="1102781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4AA6D-DD87-4745-A551-2B32387146DD}" type="datetime4">
              <a:rPr lang="de-DE" smtClean="0">
                <a:latin typeface="Open Sans" panose="020B0606030504020204" pitchFamily="34" charset="0"/>
              </a:rPr>
              <a:t>12. Februar 2024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B1EB1-4680-4132-B876-108EF4BDB3D1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94537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DEA87-7826-2041-8692-FAD7D18CC24F}" type="datetime4">
              <a:rPr lang="de-DE" smtClean="0"/>
              <a:t>12. Februar 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4A5CD-718D-E149-8B3E-0E74E0E018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19607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C7C7763-8DF4-6840-95FF-985F4683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108207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CD30468-F47E-9C4E-8CF8-B3D7CCE3E8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7109" y="1468390"/>
            <a:ext cx="4419600" cy="294592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0AB097-05CE-534C-8D30-B1FE13B73F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533" y="4569876"/>
            <a:ext cx="4419600" cy="55245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de-DE"/>
              <a:t>Bildunterschrift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53AE7DE7-D838-7945-87DF-723017037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3395" y="1468392"/>
            <a:ext cx="5725583" cy="2945919"/>
          </a:xfrm>
          <a:prstGeom prst="rect">
            <a:avLst/>
          </a:prstGeom>
        </p:spPr>
        <p:txBody>
          <a:bodyPr anchor="t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1800">
                <a:latin typeface="+mn-lt"/>
              </a:defRPr>
            </a:lvl1pPr>
            <a:lvl2pPr marL="6286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+mn-lt"/>
              </a:defRPr>
            </a:lvl2pPr>
            <a:lvl3pPr marL="971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+mn-lt"/>
              </a:defRPr>
            </a:lvl3pPr>
            <a:lvl4pPr marL="1028700" indent="0">
              <a:lnSpc>
                <a:spcPct val="100000"/>
              </a:lnSpc>
              <a:buClr>
                <a:schemeClr val="accent1"/>
              </a:buClr>
              <a:buNone/>
              <a:defRPr>
                <a:latin typeface="+mn-lt"/>
              </a:defRPr>
            </a:lvl4pPr>
            <a:lvl5pPr>
              <a:lnSpc>
                <a:spcPct val="100000"/>
              </a:lnSpc>
              <a:buClr>
                <a:schemeClr val="accent1"/>
              </a:buClr>
              <a:defRPr>
                <a:latin typeface="+mn-lt"/>
              </a:defRPr>
            </a:lvl5pPr>
          </a:lstStyle>
          <a:p>
            <a:pPr lvl="0"/>
            <a:r>
              <a:rPr lang="de-DE"/>
              <a:t>Bullet Point 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Erste Ebene</a:t>
            </a:r>
          </a:p>
        </p:txBody>
      </p:sp>
    </p:spTree>
    <p:extLst>
      <p:ext uri="{BB962C8B-B14F-4D97-AF65-F5344CB8AC3E}">
        <p14:creationId xmlns:p14="http://schemas.microsoft.com/office/powerpoint/2010/main" val="2928744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computer, Computer, drinnen, arbeitend enthält.&#10;&#10;Automatisch generierte Beschreibung">
            <a:extLst>
              <a:ext uri="{FF2B5EF4-FFF2-40B4-BE49-F238E27FC236}">
                <a16:creationId xmlns:a16="http://schemas.microsoft.com/office/drawing/2014/main" id="{50214E10-340A-FF08-D052-7F21FFDC48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11FC40C-0444-4844-813C-585F206F1D99}"/>
              </a:ext>
            </a:extLst>
          </p:cNvPr>
          <p:cNvSpPr/>
          <p:nvPr userDrawn="1"/>
        </p:nvSpPr>
        <p:spPr bwMode="white">
          <a:xfrm>
            <a:off x="-1" y="3429000"/>
            <a:ext cx="9622668" cy="1617044"/>
          </a:xfrm>
          <a:prstGeom prst="rect">
            <a:avLst/>
          </a:prstGeom>
          <a:solidFill>
            <a:srgbClr val="C51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87B82EB-6FD2-1345-A7B8-78E61E074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63606" y="3574742"/>
            <a:ext cx="8549728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/>
              <a:t>Titel über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37BFFF8D-7F2A-AA49-93F0-737689C60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64117" y="5815012"/>
            <a:ext cx="5331883" cy="10429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Name Referent*in</a:t>
            </a:r>
          </a:p>
          <a:p>
            <a:r>
              <a:rPr lang="de-D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18. Februar 2022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0E3CB8C-1F61-DBB8-FEFD-40BDA43D88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67" y="331904"/>
            <a:ext cx="2136848" cy="6356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E7D0D1-E660-4026-CB14-007800DAFE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5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gefliest, Ziegelstein, Kachel enthält.&#10;&#10;Automatisch generierte Beschreibung">
            <a:extLst>
              <a:ext uri="{FF2B5EF4-FFF2-40B4-BE49-F238E27FC236}">
                <a16:creationId xmlns:a16="http://schemas.microsoft.com/office/drawing/2014/main" id="{1D2C741D-9EEB-BC85-9DF1-C0DB06992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20875"/>
            <a:ext cx="12192000" cy="573712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AD864D4-AF73-5441-92BD-5D86993737F9}"/>
              </a:ext>
            </a:extLst>
          </p:cNvPr>
          <p:cNvSpPr/>
          <p:nvPr userDrawn="1"/>
        </p:nvSpPr>
        <p:spPr bwMode="black">
          <a:xfrm>
            <a:off x="0" y="3429000"/>
            <a:ext cx="1527208" cy="1617044"/>
          </a:xfrm>
          <a:prstGeom prst="rect">
            <a:avLst/>
          </a:prstGeom>
          <a:solidFill>
            <a:srgbClr val="C51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4AD0EF0F-9E70-5A44-9F39-758AC013A4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3604" y="3574742"/>
            <a:ext cx="10925587" cy="643297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/>
              <a:t>Titel über eine Zeile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120028F-B108-A24C-90E9-303B4E86AD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53557" y="4329287"/>
            <a:ext cx="11005959" cy="10017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de-DE"/>
              <a:t>Hier steht eine Unterüberschrift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DB0C7F00-4B42-4D4A-918D-91B3F00FF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764117" y="5815012"/>
            <a:ext cx="5331883" cy="10429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Name Referent*in</a:t>
            </a:r>
          </a:p>
          <a:p>
            <a:r>
              <a:rPr lang="de-D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18. Februar 2022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4886DA2-DFDE-FB87-4524-90530CCA6D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3625DCF-EE1E-6DDD-B249-BD18F1DAD2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67" y="331904"/>
            <a:ext cx="2136848" cy="6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92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oden, gefliest enthält.&#10;&#10;Automatisch generierte Beschreibung">
            <a:extLst>
              <a:ext uri="{FF2B5EF4-FFF2-40B4-BE49-F238E27FC236}">
                <a16:creationId xmlns:a16="http://schemas.microsoft.com/office/drawing/2014/main" id="{69CB1B92-7B63-DA4E-B8CA-9B91BD956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8660015-3293-EA40-B3F9-1C305D5F9563}"/>
              </a:ext>
            </a:extLst>
          </p:cNvPr>
          <p:cNvSpPr/>
          <p:nvPr userDrawn="1"/>
        </p:nvSpPr>
        <p:spPr bwMode="black">
          <a:xfrm>
            <a:off x="0" y="3429000"/>
            <a:ext cx="1527208" cy="1617044"/>
          </a:xfrm>
          <a:prstGeom prst="rect">
            <a:avLst/>
          </a:prstGeom>
          <a:solidFill>
            <a:srgbClr val="C51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38218C36-0CF6-E448-B3B7-46C327FB7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64117" y="5815012"/>
            <a:ext cx="4496360" cy="1042988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r>
              <a:rPr lang="de-D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Referent*in</a:t>
            </a:r>
          </a:p>
          <a:p>
            <a:r>
              <a:rPr lang="de-D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18. Februar 2022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76931D2-07D4-984C-8B99-8D3C84E3C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3604" y="3574742"/>
            <a:ext cx="10925587" cy="643297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/>
              <a:t>Titel über eine Zeile</a:t>
            </a:r>
          </a:p>
        </p:txBody>
      </p:sp>
      <p:sp>
        <p:nvSpPr>
          <p:cNvPr id="8" name="Textplatzhalter 19">
            <a:extLst>
              <a:ext uri="{FF2B5EF4-FFF2-40B4-BE49-F238E27FC236}">
                <a16:creationId xmlns:a16="http://schemas.microsoft.com/office/drawing/2014/main" id="{0A0C1D73-9C59-1648-91B9-833E9EBEF5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753557" y="4329287"/>
            <a:ext cx="11005959" cy="10017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de-DE"/>
              <a:t>Hier steht eine Unterüberschrift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581612-CDA8-9981-FD7F-36CC7ED71F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755AEBD-55A5-3F77-945B-07E33CC877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67" y="331904"/>
            <a:ext cx="2136848" cy="6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23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vorgehoben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32178-D844-CE44-9227-46B3AC2008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83" y="361363"/>
            <a:ext cx="10515600" cy="75088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1F4B771-43A4-0C43-B113-282D60EF44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3973" y="2000883"/>
            <a:ext cx="4537115" cy="3598358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F6630748-9A98-44FC-83AD-411FEBE8C4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783" y="2000883"/>
            <a:ext cx="5472217" cy="3598358"/>
          </a:xfrm>
          <a:prstGeom prst="rect">
            <a:avLst/>
          </a:prstGeom>
        </p:spPr>
        <p:txBody>
          <a:bodyPr/>
          <a:lstStyle>
            <a:lvl1pPr marL="284400" marR="0" indent="-2844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tabLst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30000" marR="0" indent="-28440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tabLst/>
              <a:defRPr sz="16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72000" marR="0" indent="-28440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Bullet Point 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Erste Ebene</a:t>
            </a:r>
          </a:p>
          <a:p>
            <a:pPr lvl="0"/>
            <a:endParaRPr lang="de-DE"/>
          </a:p>
          <a:p>
            <a:pPr lvl="2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410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9F8158BF-0FCF-6E4B-8E7D-A557EFB2B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604" y="3574742"/>
            <a:ext cx="10925587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/>
              <a:t>Zwischenseite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E26FB6-8CA3-EBE2-41D1-F1823526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51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9F8158BF-0FCF-6E4B-8E7D-A557EFB2B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604" y="3574742"/>
            <a:ext cx="10925587" cy="643298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 err="1"/>
              <a:t>Dankeseite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D8ACBA-7348-B444-89B7-E67D51BE9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4118" y="4379913"/>
            <a:ext cx="10924116" cy="12239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Vielen Dank für Ihre Aufmerksamkeit!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F297BF-67C6-E705-5706-F8A8C92D3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7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55A12D5E-730F-5D40-8D13-E7629A52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98520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7D725A4F-E261-4A03-A996-197E2AC041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444" y="1461600"/>
            <a:ext cx="10515600" cy="6080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 sz="18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consectetuer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99BE3E5E-5580-476D-A89E-C096333C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533" y="2155825"/>
            <a:ext cx="10515511" cy="3427942"/>
          </a:xfrm>
          <a:prstGeom prst="rect">
            <a:avLst/>
          </a:prstGeom>
        </p:spPr>
        <p:txBody>
          <a:bodyPr/>
          <a:lstStyle>
            <a:lvl1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Bullet Point 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Erste Ebene</a:t>
            </a:r>
          </a:p>
          <a:p>
            <a:pPr lvl="0"/>
            <a:endParaRPr lang="de-DE"/>
          </a:p>
          <a:p>
            <a:pPr lvl="2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725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D977BE81-8F9C-044E-A0A2-A10F8E26D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29"/>
            <a:ext cx="10515600" cy="432894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8BCE6B5-41F4-8949-8F1E-1EA2FDCC9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44" y="839189"/>
            <a:ext cx="10515600" cy="608012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de-DE"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Unterüberschrift</a:t>
            </a:r>
            <a:endParaRPr lang="de-DE"/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7AED834-9F86-6F41-A6E2-417481696E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444" y="1461600"/>
            <a:ext cx="10515600" cy="6080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 sz="18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consectetuer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13394F-6ED5-445A-A496-2A071ACFD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6711" y="2155824"/>
            <a:ext cx="4995333" cy="343083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9" name="Textplatzhalter 17">
            <a:extLst>
              <a:ext uri="{FF2B5EF4-FFF2-40B4-BE49-F238E27FC236}">
                <a16:creationId xmlns:a16="http://schemas.microsoft.com/office/drawing/2014/main" id="{036AD2F9-D38E-4A69-8535-65E6817CCC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533" y="2155826"/>
            <a:ext cx="5164667" cy="3430837"/>
          </a:xfrm>
          <a:prstGeom prst="rect">
            <a:avLst/>
          </a:prstGeom>
        </p:spPr>
        <p:txBody>
          <a:bodyPr/>
          <a:lstStyle>
            <a:lvl1pPr marL="284400" marR="0" indent="-2844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30000" marR="0" indent="-28440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72000" marR="0" indent="-28440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/>
              <a:t>Bullet Point 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0"/>
            <a:r>
              <a:rPr lang="de-DE"/>
              <a:t>Erste Ebene</a:t>
            </a:r>
          </a:p>
          <a:p>
            <a:pPr lvl="0"/>
            <a:endParaRPr lang="de-DE"/>
          </a:p>
          <a:p>
            <a:pPr lvl="2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50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28355BED-4E30-D342-8C2B-2461AAC9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108207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79B2F6D5-B869-A949-B7E2-386303992E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445" y="1447203"/>
            <a:ext cx="8476913" cy="413946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858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287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Platz für viel Text</a:t>
            </a:r>
          </a:p>
          <a:p>
            <a:pPr lvl="0"/>
            <a:endParaRPr lang="de-DE"/>
          </a:p>
          <a:p>
            <a:pPr marL="0" marR="0" lvl="0" indent="0" algn="l" defTabSz="914400" rtl="0" eaLnBrk="1" fontAlgn="auto" latinLnBrk="0" hangingPunct="1">
              <a:lnSpc>
                <a:spcPts val="28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…</a:t>
            </a:r>
          </a:p>
          <a:p>
            <a:pPr lvl="0"/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/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46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28355BED-4E30-D342-8C2B-2461AAC9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 durch Klicken bearbeiten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95BD0F2B-AE2E-5A4C-B9B3-D547A1A5ABD1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26445" y="1921261"/>
            <a:ext cx="10515511" cy="366540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>
                <a:latin typeface="+mn-lt"/>
              </a:rPr>
              <a:t>Durch Klicken ein Diagramm </a:t>
            </a:r>
            <a:r>
              <a:rPr lang="de-DE"/>
              <a:t>einfügen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F14CB7-5BCB-814E-B089-18CBC424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44" y="839189"/>
            <a:ext cx="10515600" cy="608012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de-DE"/>
              <a:t>Unterüberschrift</a:t>
            </a:r>
          </a:p>
        </p:txBody>
      </p:sp>
    </p:spTree>
    <p:extLst>
      <p:ext uri="{BB962C8B-B14F-4D97-AF65-F5344CB8AC3E}">
        <p14:creationId xmlns:p14="http://schemas.microsoft.com/office/powerpoint/2010/main" val="409226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8235AABE-82E9-7843-B482-6C922EF8F1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 durch Klicken bearbeiten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8CD123B7-B19B-6E43-AB70-FDAD54834A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44" y="839189"/>
            <a:ext cx="10515600" cy="608012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de-DE"/>
              <a:t>Unterüberschrift</a:t>
            </a:r>
          </a:p>
        </p:txBody>
      </p:sp>
      <p:sp>
        <p:nvSpPr>
          <p:cNvPr id="17" name="Tabellenplatzhalter 13">
            <a:extLst>
              <a:ext uri="{FF2B5EF4-FFF2-40B4-BE49-F238E27FC236}">
                <a16:creationId xmlns:a16="http://schemas.microsoft.com/office/drawing/2014/main" id="{5A83E83A-464E-D648-9F74-0E466F86758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6533" y="1921261"/>
            <a:ext cx="10515600" cy="366139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Durch Klicken Tabelle einfügen</a:t>
            </a:r>
          </a:p>
        </p:txBody>
      </p:sp>
    </p:spTree>
    <p:extLst>
      <p:ext uri="{BB962C8B-B14F-4D97-AF65-F5344CB8AC3E}">
        <p14:creationId xmlns:p14="http://schemas.microsoft.com/office/powerpoint/2010/main" val="39295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enplatzhalter 9">
            <a:extLst>
              <a:ext uri="{FF2B5EF4-FFF2-40B4-BE49-F238E27FC236}">
                <a16:creationId xmlns:a16="http://schemas.microsoft.com/office/drawing/2014/main" id="{F4810152-E300-0D46-9A87-D02116FA4609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6444" y="1512667"/>
            <a:ext cx="10515600" cy="406998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Durch Klicken Video hinzufügen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ADA3668F-5A0E-4BC2-A703-C940D0E282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44" y="839189"/>
            <a:ext cx="10515600" cy="608012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/>
              <a:t>Unterüberschrift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15D7FFA-640E-4ED4-AA9A-AD456FC8D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45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44D85526-277D-4BF0-A06C-982B9DC61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 durch Klicken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F751A8-94E8-46BE-B3AD-7AC214BE1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6534" y="1436688"/>
            <a:ext cx="7977717" cy="4151312"/>
          </a:xfrm>
          <a:prstGeom prst="rect">
            <a:avLst/>
          </a:prstGeom>
        </p:spPr>
        <p:txBody>
          <a:bodyPr anchor="t"/>
          <a:lstStyle>
            <a:lvl1pPr>
              <a:lnSpc>
                <a:spcPct val="200000"/>
              </a:lnSpc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87A8FD01-775B-4E8F-A18E-B8EBF07D0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0801" y="1436688"/>
            <a:ext cx="2854835" cy="415131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1800" b="1">
                <a:solidFill>
                  <a:schemeClr val="tx2"/>
                </a:solidFill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DE"/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398528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spiel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44D85526-277D-4BF0-A06C-982B9DC61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9687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em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A3445A9-586C-E44E-9FA3-B160DD38F7D2}"/>
              </a:ext>
            </a:extLst>
          </p:cNvPr>
          <p:cNvSpPr/>
          <p:nvPr userDrawn="1"/>
        </p:nvSpPr>
        <p:spPr bwMode="hidden">
          <a:xfrm flipV="1">
            <a:off x="0" y="6172491"/>
            <a:ext cx="12192000" cy="684000"/>
          </a:xfrm>
          <a:prstGeom prst="rect">
            <a:avLst/>
          </a:prstGeom>
          <a:solidFill>
            <a:srgbClr val="C5192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54000" tIns="67500" rIns="67500" bIns="67500" rtlCol="0" anchor="t"/>
          <a:lstStyle/>
          <a:p>
            <a:pPr>
              <a:lnSpc>
                <a:spcPct val="110000"/>
              </a:lnSpc>
            </a:pPr>
            <a:endParaRPr lang="de-DE" sz="1200" b="0" i="0">
              <a:solidFill>
                <a:srgbClr val="0D99FC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8500DB4-6915-9845-A001-80945356C6CC}"/>
              </a:ext>
            </a:extLst>
          </p:cNvPr>
          <p:cNvSpPr txBox="1">
            <a:spLocks/>
          </p:cNvSpPr>
          <p:nvPr userDrawn="1"/>
        </p:nvSpPr>
        <p:spPr>
          <a:xfrm>
            <a:off x="11192000" y="6318001"/>
            <a:ext cx="661072" cy="248949"/>
          </a:xfrm>
          <a:prstGeom prst="rect">
            <a:avLst/>
          </a:prstGeom>
        </p:spPr>
        <p:txBody>
          <a:bodyPr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611349-95DF-F144-82AA-724B5262B266}" type="slidenum">
              <a:rPr lang="de-DE" sz="800" b="0" i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de-DE" sz="800" b="0" i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97040CD4-CFA2-574C-9E65-8ACD16A8B8A7}"/>
              </a:ext>
            </a:extLst>
          </p:cNvPr>
          <p:cNvSpPr txBox="1">
            <a:spLocks/>
          </p:cNvSpPr>
          <p:nvPr userDrawn="1"/>
        </p:nvSpPr>
        <p:spPr>
          <a:xfrm>
            <a:off x="8999293" y="6318000"/>
            <a:ext cx="1768000" cy="273844"/>
          </a:xfrm>
          <a:prstGeom prst="rect">
            <a:avLst/>
          </a:prstGeom>
        </p:spPr>
        <p:txBody>
          <a:bodyPr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 </a:t>
            </a:r>
            <a:r>
              <a:rPr lang="de-DE" sz="80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February</a:t>
            </a:r>
            <a:r>
              <a:rPr lang="de-DE" sz="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2024</a:t>
            </a:r>
          </a:p>
        </p:txBody>
      </p:sp>
      <p:sp>
        <p:nvSpPr>
          <p:cNvPr id="28" name="Fußzeilenplatzhalter 4">
            <a:extLst>
              <a:ext uri="{FF2B5EF4-FFF2-40B4-BE49-F238E27FC236}">
                <a16:creationId xmlns:a16="http://schemas.microsoft.com/office/drawing/2014/main" id="{C5F20AC7-5E10-BD40-9F84-515932E75E34}"/>
              </a:ext>
            </a:extLst>
          </p:cNvPr>
          <p:cNvSpPr txBox="1">
            <a:spLocks/>
          </p:cNvSpPr>
          <p:nvPr userDrawn="1"/>
        </p:nvSpPr>
        <p:spPr>
          <a:xfrm>
            <a:off x="515586" y="6273534"/>
            <a:ext cx="4133207" cy="248949"/>
          </a:xfrm>
          <a:prstGeom prst="rect">
            <a:avLst/>
          </a:prstGeom>
        </p:spPr>
        <p:txBody>
          <a:bodyPr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endParaRPr lang="de-DE" sz="1000" b="1" i="0" baseline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29" name="Fußzeilenplatzhalter 4">
            <a:extLst>
              <a:ext uri="{FF2B5EF4-FFF2-40B4-BE49-F238E27FC236}">
                <a16:creationId xmlns:a16="http://schemas.microsoft.com/office/drawing/2014/main" id="{79574E4B-43F3-2747-BA46-F08C50CA79F8}"/>
              </a:ext>
            </a:extLst>
          </p:cNvPr>
          <p:cNvSpPr txBox="1">
            <a:spLocks/>
          </p:cNvSpPr>
          <p:nvPr userDrawn="1"/>
        </p:nvSpPr>
        <p:spPr>
          <a:xfrm>
            <a:off x="5040001" y="6273534"/>
            <a:ext cx="4133207" cy="248949"/>
          </a:xfrm>
          <a:prstGeom prst="rect">
            <a:avLst/>
          </a:prstGeom>
        </p:spPr>
        <p:txBody>
          <a:bodyPr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000" b="1" i="0" baseline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7BBC0D6C-11AB-45DC-BE5F-E31F96A86AAF}"/>
              </a:ext>
            </a:extLst>
          </p:cNvPr>
          <p:cNvSpPr txBox="1">
            <a:spLocks/>
          </p:cNvSpPr>
          <p:nvPr userDrawn="1"/>
        </p:nvSpPr>
        <p:spPr>
          <a:xfrm>
            <a:off x="626444" y="6300001"/>
            <a:ext cx="4531208" cy="447335"/>
          </a:xfrm>
          <a:prstGeom prst="rect">
            <a:avLst/>
          </a:prstGeom>
        </p:spPr>
        <p:txBody>
          <a:bodyPr lIns="90000" tIns="46800" rIns="9000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kern="1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000" b="1" baseline="0" err="1">
                <a:solidFill>
                  <a:srgbClr val="FFFFF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Visualising</a:t>
            </a:r>
            <a:r>
              <a:rPr lang="de-DE" sz="1000" b="1" baseline="0">
                <a:solidFill>
                  <a:srgbClr val="FFFFF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CNNs</a:t>
            </a:r>
            <a:endParaRPr lang="de-DE" sz="1000" b="1" i="1" baseline="0">
              <a:solidFill>
                <a:srgbClr val="FFFFFF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E2F4948D-81BE-42B5-AE25-E680FD6F757E}"/>
              </a:ext>
            </a:extLst>
          </p:cNvPr>
          <p:cNvSpPr txBox="1">
            <a:spLocks/>
          </p:cNvSpPr>
          <p:nvPr userDrawn="1"/>
        </p:nvSpPr>
        <p:spPr>
          <a:xfrm>
            <a:off x="5354424" y="6300001"/>
            <a:ext cx="3421931" cy="303213"/>
          </a:xfrm>
          <a:prstGeom prst="rect">
            <a:avLst/>
          </a:prstGeom>
        </p:spPr>
        <p:txBody>
          <a:bodyPr lIns="90000" tIns="46800" rIns="9000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kern="1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Richard Luks</a:t>
            </a:r>
          </a:p>
          <a:p>
            <a:r>
              <a:rPr lang="de-DE" sz="1000" b="1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Shayekh</a:t>
            </a:r>
            <a:r>
              <a:rPr lang="de-DE" sz="1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de-DE" sz="1000" b="1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Mohiuddin</a:t>
            </a:r>
            <a:r>
              <a:rPr lang="de-DE" sz="1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Ahmed Navid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C409BE3-6E9F-1266-48ED-5285FCBC987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447" y="6375490"/>
            <a:ext cx="85105" cy="927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B08ECAC-E8DF-A869-17F1-67926B0458F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67" y="331904"/>
            <a:ext cx="2136848" cy="6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7" r:id="rId2"/>
    <p:sldLayoutId id="2147483663" r:id="rId3"/>
    <p:sldLayoutId id="2147483662" r:id="rId4"/>
    <p:sldLayoutId id="2147483728" r:id="rId5"/>
    <p:sldLayoutId id="2147483729" r:id="rId6"/>
    <p:sldLayoutId id="2147483720" r:id="rId7"/>
    <p:sldLayoutId id="2147483730" r:id="rId8"/>
    <p:sldLayoutId id="2147483731" r:id="rId9"/>
  </p:sldLayoutIdLst>
  <p:hf sldNum="0"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F8C73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18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519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852ADB-0CC1-EAF3-753A-065F746052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2440" y="-340354"/>
            <a:ext cx="29144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02" r:id="rId2"/>
    <p:sldLayoutId id="2147483721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nalytics-vidhya/a-gentle-introduction-into-the-histogram-of-oriented-gradients-fdee9ed8f2aa" TargetMode="External"/><Relationship Id="rId4" Type="http://schemas.openxmlformats.org/officeDocument/2006/relationships/hyperlink" Target="https://docs.opencv.org/3.4/da/df5/tutorial_py_sift_intro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a/df5/tutorial_py_sift_intro.html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medium.com/analytics-vidhya/a-gentle-introduction-into-the-histogram-of-oriented-gradients-fdee9ed8f2a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1412.003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3_2ED596AB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eksforgeeks.org/difference-between-batch-gradient-descent-and-stochastic-gradient-descent/" TargetMode="External"/><Relationship Id="rId4" Type="http://schemas.openxmlformats.org/officeDocument/2006/relationships/hyperlink" Target="https://www.youtube.com/watch?v=pvLj1s7SOt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-intuitive-explanation-of-gradient-descent-83adf68c9c33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a-gentle-introduction-into-the-histogram-of-oriented-gradients-fdee9ed8f2aa" TargetMode="External"/><Relationship Id="rId2" Type="http://schemas.openxmlformats.org/officeDocument/2006/relationships/hyperlink" Target="https://docs.opencv.org/3.4/da/df5/tutorial_py_sift_intr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48550/arxiv.1412.0035" TargetMode="External"/><Relationship Id="rId5" Type="http://schemas.openxmlformats.org/officeDocument/2006/relationships/hyperlink" Target="https://www.geeksforgeeks.org/difference-between-batch-gradient-descent-and-stochastic-gradient-descent/" TargetMode="External"/><Relationship Id="rId4" Type="http://schemas.openxmlformats.org/officeDocument/2006/relationships/hyperlink" Target="https://www.youtube.com/watch?v=pvLj1s7SOtk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3A_16E5F9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31_A21F0F5D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FFC7022-E070-CE4E-8A24-01859C953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none" lIns="91440" tIns="45720" rIns="91440" bIns="45720" anchor="t">
            <a:noAutofit/>
          </a:bodyPr>
          <a:lstStyle/>
          <a:p>
            <a:r>
              <a:rPr lang="de-DE">
                <a:latin typeface="Open Sans"/>
                <a:ea typeface="Open Sans"/>
                <a:cs typeface="Open Sans"/>
              </a:rPr>
              <a:t>Richard Luks</a:t>
            </a:r>
            <a:endParaRPr lang="de-DE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err="1">
                <a:ea typeface="+mn-lt"/>
                <a:cs typeface="+mn-lt"/>
              </a:rPr>
              <a:t>Shayekh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Mohiuddin</a:t>
            </a:r>
            <a:r>
              <a:rPr lang="de-DE">
                <a:ea typeface="+mn-lt"/>
                <a:cs typeface="+mn-lt"/>
              </a:rPr>
              <a:t> Ahmed Navid</a:t>
            </a:r>
            <a:endParaRPr lang="de-DE"/>
          </a:p>
          <a:p>
            <a:r>
              <a:rPr lang="de-DE">
                <a:latin typeface="Open Sans"/>
                <a:ea typeface="Open Sans"/>
                <a:cs typeface="Open Sans"/>
              </a:rPr>
              <a:t>01. </a:t>
            </a:r>
            <a:r>
              <a:rPr lang="de-DE" err="1">
                <a:latin typeface="Open Sans"/>
                <a:ea typeface="Open Sans"/>
                <a:cs typeface="Open Sans"/>
              </a:rPr>
              <a:t>February</a:t>
            </a:r>
            <a:r>
              <a:rPr lang="de-DE">
                <a:latin typeface="Open Sans"/>
                <a:ea typeface="Open Sans"/>
                <a:cs typeface="Open Sans"/>
              </a:rPr>
              <a:t> 2024</a:t>
            </a:r>
            <a:endParaRPr lang="de-DE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42E778-8D67-3B4B-ADE7-F0CD6C41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Group 4 - </a:t>
            </a:r>
            <a:r>
              <a:rPr lang="de-DE" err="1"/>
              <a:t>Visualising</a:t>
            </a:r>
            <a:r>
              <a:rPr lang="de-DE"/>
              <a:t> CNNs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117ED-F728-554A-AF0C-AD4DBAB35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634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6C9DC-2B13-FE40-BD3A-AE49A1A3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nhaltsplatzhalter 6">
            <a:extLst>
              <a:ext uri="{FF2B5EF4-FFF2-40B4-BE49-F238E27FC236}">
                <a16:creationId xmlns:a16="http://schemas.microsoft.com/office/drawing/2014/main" id="{D89B3E19-BB35-774A-A831-049CEF277AF9}"/>
              </a:ext>
            </a:extLst>
          </p:cNvPr>
          <p:cNvSpPr txBox="1">
            <a:spLocks/>
          </p:cNvSpPr>
          <p:nvPr/>
        </p:nvSpPr>
        <p:spPr>
          <a:xfrm>
            <a:off x="5749679" y="5759798"/>
            <a:ext cx="6369254" cy="3456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Zeiler, M. D., &amp; </a:t>
            </a:r>
            <a:r>
              <a:rPr lang="de-DE" sz="800" err="1"/>
              <a:t>Fergus</a:t>
            </a:r>
            <a:r>
              <a:rPr lang="de-DE" sz="800"/>
              <a:t>, R. (2014). </a:t>
            </a:r>
            <a:r>
              <a:rPr lang="de-DE" sz="800" err="1"/>
              <a:t>Visualizing</a:t>
            </a:r>
            <a:r>
              <a:rPr lang="de-DE" sz="800"/>
              <a:t> </a:t>
            </a:r>
            <a:r>
              <a:rPr lang="de-DE" sz="800" err="1"/>
              <a:t>and</a:t>
            </a:r>
            <a:r>
              <a:rPr lang="de-DE" sz="800"/>
              <a:t> </a:t>
            </a:r>
            <a:r>
              <a:rPr lang="de-DE" sz="800" err="1"/>
              <a:t>understanding</a:t>
            </a:r>
            <a:r>
              <a:rPr lang="de-DE" sz="800"/>
              <a:t> </a:t>
            </a:r>
            <a:r>
              <a:rPr lang="de-DE" sz="800" err="1"/>
              <a:t>convolutional</a:t>
            </a:r>
            <a:r>
              <a:rPr lang="de-DE" sz="800"/>
              <a:t> </a:t>
            </a:r>
            <a:r>
              <a:rPr lang="de-DE" sz="800" err="1"/>
              <a:t>networks</a:t>
            </a:r>
            <a:r>
              <a:rPr lang="de-DE" sz="800"/>
              <a:t>. In </a:t>
            </a:r>
            <a:r>
              <a:rPr lang="de-DE" sz="800" i="1" err="1"/>
              <a:t>Lecture</a:t>
            </a:r>
            <a:r>
              <a:rPr lang="de-DE" sz="800" i="1"/>
              <a:t> Notes in Computer Science</a:t>
            </a:r>
            <a:r>
              <a:rPr lang="de-DE" sz="800"/>
              <a:t> (pp. 818–833). https://</a:t>
            </a:r>
            <a:r>
              <a:rPr lang="de-DE" sz="800" err="1"/>
              <a:t>doi.org</a:t>
            </a:r>
            <a:r>
              <a:rPr lang="de-DE" sz="800"/>
              <a:t>/10.1007/978-3-319-10590-1_53</a:t>
            </a:r>
          </a:p>
        </p:txBody>
      </p:sp>
      <p:pic>
        <p:nvPicPr>
          <p:cNvPr id="4" name="Picture 3" descr="A collage of images of a red light&#10;&#10;Description automatically generated">
            <a:extLst>
              <a:ext uri="{FF2B5EF4-FFF2-40B4-BE49-F238E27FC236}">
                <a16:creationId xmlns:a16="http://schemas.microsoft.com/office/drawing/2014/main" id="{AEE9D6EC-3EFF-784A-B85E-CC0D860A1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3" y="2201094"/>
            <a:ext cx="12009273" cy="2484387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A3FDD69-893A-AA22-4D09-A5C27D2E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Open Sans"/>
                <a:ea typeface="Open Sans"/>
                <a:cs typeface="Open Sans"/>
              </a:rPr>
              <a:t>Image </a:t>
            </a:r>
            <a:r>
              <a:rPr lang="de-DE" err="1">
                <a:latin typeface="Open Sans"/>
                <a:ea typeface="Open Sans"/>
                <a:cs typeface="Open Sans"/>
              </a:rPr>
              <a:t>Occlusion</a:t>
            </a:r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3E55B7-5810-6241-8910-9A0F283425FF}"/>
              </a:ext>
            </a:extLst>
          </p:cNvPr>
          <p:cNvGrpSpPr/>
          <p:nvPr/>
        </p:nvGrpSpPr>
        <p:grpSpPr>
          <a:xfrm>
            <a:off x="64307" y="457200"/>
            <a:ext cx="9734321" cy="5305031"/>
            <a:chOff x="64307" y="457200"/>
            <a:chExt cx="9734321" cy="53050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601924-5AB7-A540-933D-26F336D9B91C}"/>
                </a:ext>
              </a:extLst>
            </p:cNvPr>
            <p:cNvSpPr/>
            <p:nvPr/>
          </p:nvSpPr>
          <p:spPr>
            <a:xfrm>
              <a:off x="4894118" y="457200"/>
              <a:ext cx="4904510" cy="53050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11" descr="A dog holding a ball&#10;&#10;Description automatically generated">
              <a:extLst>
                <a:ext uri="{FF2B5EF4-FFF2-40B4-BE49-F238E27FC236}">
                  <a16:creationId xmlns:a16="http://schemas.microsoft.com/office/drawing/2014/main" id="{EA2EF952-B703-6A43-A30F-DF620EE3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637" y="553711"/>
              <a:ext cx="4727872" cy="510980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4A4231-57A0-0243-B34C-9D7F44DA7E2E}"/>
                </a:ext>
              </a:extLst>
            </p:cNvPr>
            <p:cNvSpPr/>
            <p:nvPr/>
          </p:nvSpPr>
          <p:spPr>
            <a:xfrm>
              <a:off x="64307" y="2319688"/>
              <a:ext cx="2229677" cy="2405996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672C72B-E602-5944-9B3B-1B525F48B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3984" y="457201"/>
              <a:ext cx="2610534" cy="18624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489377-C6E7-D84E-9006-654A40DF508E}"/>
                </a:ext>
              </a:extLst>
            </p:cNvPr>
            <p:cNvCxnSpPr>
              <a:cxnSpLocks/>
            </p:cNvCxnSpPr>
            <p:nvPr/>
          </p:nvCxnSpPr>
          <p:spPr>
            <a:xfrm>
              <a:off x="2293984" y="4725684"/>
              <a:ext cx="2600134" cy="103654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4CF85B-ED30-A843-857F-34B3BAEDD454}"/>
              </a:ext>
            </a:extLst>
          </p:cNvPr>
          <p:cNvGrpSpPr/>
          <p:nvPr/>
        </p:nvGrpSpPr>
        <p:grpSpPr>
          <a:xfrm>
            <a:off x="2295369" y="457200"/>
            <a:ext cx="8733121" cy="5305031"/>
            <a:chOff x="2295369" y="457200"/>
            <a:chExt cx="8733121" cy="53050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579B53-D3FB-3249-A1A5-775DD41C818A}"/>
                </a:ext>
              </a:extLst>
            </p:cNvPr>
            <p:cNvSpPr/>
            <p:nvPr/>
          </p:nvSpPr>
          <p:spPr>
            <a:xfrm>
              <a:off x="6123980" y="457200"/>
              <a:ext cx="4904510" cy="53050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E59094-E1D2-3F49-B092-E4677C7D76B5}"/>
                </a:ext>
              </a:extLst>
            </p:cNvPr>
            <p:cNvSpPr/>
            <p:nvPr/>
          </p:nvSpPr>
          <p:spPr>
            <a:xfrm>
              <a:off x="2295369" y="2303484"/>
              <a:ext cx="2248612" cy="2381996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65A6C9-99F3-9A4B-86EA-239385DE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3981" y="457201"/>
              <a:ext cx="1569378" cy="184628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B617BF-423B-1349-A024-F4EE6D18C2E7}"/>
                </a:ext>
              </a:extLst>
            </p:cNvPr>
            <p:cNvCxnSpPr>
              <a:cxnSpLocks/>
            </p:cNvCxnSpPr>
            <p:nvPr/>
          </p:nvCxnSpPr>
          <p:spPr>
            <a:xfrm>
              <a:off x="4543981" y="4685480"/>
              <a:ext cx="1579999" cy="107675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 descr="A close-up of a red and blue image&#10;&#10;Description automatically generated">
              <a:extLst>
                <a:ext uri="{FF2B5EF4-FFF2-40B4-BE49-F238E27FC236}">
                  <a16:creationId xmlns:a16="http://schemas.microsoft.com/office/drawing/2014/main" id="{F1922351-4B21-ED4F-A698-978C27CD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031" y="617150"/>
              <a:ext cx="4709429" cy="498513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9E97DC-0D80-AA44-8C23-7E5B4543EA55}"/>
              </a:ext>
            </a:extLst>
          </p:cNvPr>
          <p:cNvGrpSpPr/>
          <p:nvPr/>
        </p:nvGrpSpPr>
        <p:grpSpPr>
          <a:xfrm>
            <a:off x="4700447" y="457200"/>
            <a:ext cx="7129451" cy="5305031"/>
            <a:chOff x="4700447" y="457200"/>
            <a:chExt cx="7129451" cy="53050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7C140A-AD79-9A44-874F-D9ABDDF40FC9}"/>
                </a:ext>
              </a:extLst>
            </p:cNvPr>
            <p:cNvSpPr/>
            <p:nvPr/>
          </p:nvSpPr>
          <p:spPr>
            <a:xfrm>
              <a:off x="7307139" y="457200"/>
              <a:ext cx="4522759" cy="53050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A70547-717F-7C4E-8A8A-8E9C0CD5CBEC}"/>
                </a:ext>
              </a:extLst>
            </p:cNvPr>
            <p:cNvSpPr/>
            <p:nvPr/>
          </p:nvSpPr>
          <p:spPr>
            <a:xfrm>
              <a:off x="4700447" y="2132316"/>
              <a:ext cx="2193998" cy="2593367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19D2CC-CD7A-0A47-824D-C66F8C915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4445" y="457200"/>
              <a:ext cx="428274" cy="169431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AE317A-DB44-9C4D-BD20-3B9EDBABBBF4}"/>
                </a:ext>
              </a:extLst>
            </p:cNvPr>
            <p:cNvCxnSpPr>
              <a:cxnSpLocks/>
            </p:cNvCxnSpPr>
            <p:nvPr/>
          </p:nvCxnSpPr>
          <p:spPr>
            <a:xfrm>
              <a:off x="6894445" y="4725683"/>
              <a:ext cx="412693" cy="103654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A collage of images of a cat&#10;&#10;Description automatically generated">
              <a:extLst>
                <a:ext uri="{FF2B5EF4-FFF2-40B4-BE49-F238E27FC236}">
                  <a16:creationId xmlns:a16="http://schemas.microsoft.com/office/drawing/2014/main" id="{E7BA6FF0-C15C-6147-B9FA-4DFA9F01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9587" y="644340"/>
              <a:ext cx="4357862" cy="50687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E425CE-794E-E742-84CD-E46839FD9AD6}"/>
              </a:ext>
            </a:extLst>
          </p:cNvPr>
          <p:cNvGrpSpPr/>
          <p:nvPr/>
        </p:nvGrpSpPr>
        <p:grpSpPr>
          <a:xfrm>
            <a:off x="182727" y="497404"/>
            <a:ext cx="9516110" cy="5305031"/>
            <a:chOff x="182727" y="497404"/>
            <a:chExt cx="9516110" cy="53050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F336964-A939-064C-AFCE-E8E3BD7491AF}"/>
                </a:ext>
              </a:extLst>
            </p:cNvPr>
            <p:cNvSpPr/>
            <p:nvPr/>
          </p:nvSpPr>
          <p:spPr>
            <a:xfrm>
              <a:off x="182727" y="497404"/>
              <a:ext cx="5460415" cy="53050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BDD4C78-E63A-A646-8D53-B9237926978E}"/>
                </a:ext>
              </a:extLst>
            </p:cNvPr>
            <p:cNvSpPr/>
            <p:nvPr/>
          </p:nvSpPr>
          <p:spPr>
            <a:xfrm>
              <a:off x="6987964" y="2132316"/>
              <a:ext cx="2710873" cy="2621943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25C5602-EF96-AB4F-8C69-3DB8E04102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3141" y="497404"/>
              <a:ext cx="1342279" cy="163491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7CE393-4BDD-E74E-B9D5-5F81E33745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3141" y="4774814"/>
              <a:ext cx="1330930" cy="102762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 descr="A red and blue square with a blue square&#10;&#10;Description automatically generated with medium confidence">
              <a:extLst>
                <a:ext uri="{FF2B5EF4-FFF2-40B4-BE49-F238E27FC236}">
                  <a16:creationId xmlns:a16="http://schemas.microsoft.com/office/drawing/2014/main" id="{0C75207D-0240-984E-8E78-D676D368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45" y="643164"/>
              <a:ext cx="5155777" cy="501351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ADC527-0DEB-BF44-B90F-E57703BB7ADA}"/>
              </a:ext>
            </a:extLst>
          </p:cNvPr>
          <p:cNvGrpSpPr/>
          <p:nvPr/>
        </p:nvGrpSpPr>
        <p:grpSpPr>
          <a:xfrm>
            <a:off x="2263629" y="442440"/>
            <a:ext cx="9871400" cy="5305031"/>
            <a:chOff x="2263629" y="442440"/>
            <a:chExt cx="9871400" cy="530503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A67353C-8173-AD48-ACCC-EB3EA1BA51AB}"/>
                </a:ext>
              </a:extLst>
            </p:cNvPr>
            <p:cNvSpPr/>
            <p:nvPr/>
          </p:nvSpPr>
          <p:spPr>
            <a:xfrm>
              <a:off x="2263629" y="442440"/>
              <a:ext cx="5133192" cy="53050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08EDA3-416E-3941-A28B-34CE691BFE5C}"/>
                </a:ext>
              </a:extLst>
            </p:cNvPr>
            <p:cNvSpPr/>
            <p:nvPr/>
          </p:nvSpPr>
          <p:spPr>
            <a:xfrm>
              <a:off x="9712730" y="2132316"/>
              <a:ext cx="2422299" cy="2567926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D4EEF4A-C0D9-A24D-9EA4-BAE1121A19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4637" y="442440"/>
              <a:ext cx="2318093" cy="16747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3E84B22-1D7D-8542-BD47-1E8BAFF72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638" y="4700241"/>
              <a:ext cx="2331255" cy="104723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 descr="A blue square with text and a blu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C6364B54-57B6-924A-B905-B1276D6F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203" y="517031"/>
              <a:ext cx="4926043" cy="5155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21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0104-4CD1-0749-AC87-B93504EE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30"/>
            <a:ext cx="10515600" cy="496517"/>
          </a:xfrm>
        </p:spPr>
        <p:txBody>
          <a:bodyPr>
            <a:normAutofit/>
          </a:bodyPr>
          <a:lstStyle/>
          <a:p>
            <a:r>
              <a:rPr lang="de-DE"/>
              <a:t>Summary</a:t>
            </a:r>
          </a:p>
        </p:txBody>
      </p:sp>
      <p:graphicFrame>
        <p:nvGraphicFramePr>
          <p:cNvPr id="16" name="Text Placeholder 3">
            <a:extLst>
              <a:ext uri="{FF2B5EF4-FFF2-40B4-BE49-F238E27FC236}">
                <a16:creationId xmlns:a16="http://schemas.microsoft.com/office/drawing/2014/main" id="{DCD71526-F4AD-A131-DCBB-CC0A09371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030705"/>
              </p:ext>
            </p:extLst>
          </p:nvPr>
        </p:nvGraphicFramePr>
        <p:xfrm>
          <a:off x="626444" y="1598304"/>
          <a:ext cx="10515600" cy="3661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645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6313-6308-A043-B34B-6E137DC8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/>
              <a:t>Understanding </a:t>
            </a:r>
            <a:r>
              <a:rPr lang="de-DE" b="0" err="1"/>
              <a:t>Deep</a:t>
            </a:r>
            <a:r>
              <a:rPr lang="de-DE" b="0"/>
              <a:t> Image </a:t>
            </a:r>
            <a:r>
              <a:rPr lang="de-DE" b="0" err="1"/>
              <a:t>Representations</a:t>
            </a:r>
            <a:r>
              <a:rPr lang="de-DE" b="0"/>
              <a:t> </a:t>
            </a:r>
            <a:r>
              <a:rPr lang="de-DE" b="0" err="1"/>
              <a:t>by</a:t>
            </a:r>
            <a:r>
              <a:rPr lang="de-DE" b="0"/>
              <a:t> </a:t>
            </a:r>
            <a:r>
              <a:rPr lang="de-DE" b="0" err="1"/>
              <a:t>Inverting</a:t>
            </a:r>
            <a:r>
              <a:rPr lang="de-DE" b="0"/>
              <a:t> </a:t>
            </a:r>
            <a:r>
              <a:rPr lang="de-DE" b="0" err="1"/>
              <a:t>Them</a:t>
            </a:r>
            <a:r>
              <a:rPr lang="de-DE" b="0"/>
              <a:t> (</a:t>
            </a:r>
            <a:r>
              <a:rPr lang="de-DE" b="0" err="1"/>
              <a:t>Mahendran</a:t>
            </a:r>
            <a:r>
              <a:rPr lang="de-DE" b="0"/>
              <a:t> &amp; </a:t>
            </a:r>
            <a:r>
              <a:rPr lang="de-DE" b="0" err="1"/>
              <a:t>Vedaldi</a:t>
            </a:r>
            <a:r>
              <a:rPr lang="de-DE" b="0"/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198174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335B7-8A36-8233-9096-725EA08E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65D468D8-152B-ABFA-E9CD-94CA504C2EFE}"/>
              </a:ext>
            </a:extLst>
          </p:cNvPr>
          <p:cNvSpPr>
            <a:spLocks noGrp="1"/>
          </p:cNvSpPr>
          <p:nvPr/>
        </p:nvSpPr>
        <p:spPr>
          <a:xfrm>
            <a:off x="653201" y="712745"/>
            <a:ext cx="10515600" cy="5394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>
                <a:latin typeface="Open Sans"/>
                <a:ea typeface="Open Sans"/>
                <a:cs typeface="Open Sans"/>
              </a:rPr>
              <a:t>Introduction</a:t>
            </a:r>
            <a:endParaRPr lang="en-US" err="1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1800CE99-259E-2126-83D8-7CBD7CA58437}"/>
              </a:ext>
            </a:extLst>
          </p:cNvPr>
          <p:cNvSpPr txBox="1">
            <a:spLocks/>
          </p:cNvSpPr>
          <p:nvPr/>
        </p:nvSpPr>
        <p:spPr>
          <a:xfrm>
            <a:off x="652928" y="1453862"/>
            <a:ext cx="10515873" cy="113734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>
                <a:latin typeface="Open Sans"/>
                <a:ea typeface="Open Sans"/>
                <a:cs typeface="Open Sans"/>
              </a:rPr>
              <a:t>Previous</a:t>
            </a:r>
            <a:r>
              <a:rPr lang="de-DE">
                <a:latin typeface="Open Sans"/>
                <a:ea typeface="Open Sans"/>
                <a:cs typeface="Open Sans"/>
              </a:rPr>
              <a:t> Paper </a:t>
            </a:r>
            <a:r>
              <a:rPr lang="de-DE" err="1">
                <a:latin typeface="Open Sans"/>
                <a:ea typeface="Open Sans"/>
                <a:cs typeface="Open Sans"/>
              </a:rPr>
              <a:t>deals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err="1">
                <a:latin typeface="Open Sans"/>
                <a:ea typeface="Open Sans"/>
                <a:cs typeface="Open Sans"/>
              </a:rPr>
              <a:t>with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b="1">
                <a:latin typeface="Open Sans"/>
                <a:ea typeface="Open Sans"/>
                <a:cs typeface="Open Sans"/>
              </a:rPr>
              <a:t>CNN </a:t>
            </a:r>
            <a:r>
              <a:rPr lang="de-DE" err="1">
                <a:latin typeface="Open Sans"/>
                <a:ea typeface="Open Sans"/>
                <a:cs typeface="Open Sans"/>
              </a:rPr>
              <a:t>representations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err="1">
                <a:latin typeface="Open Sans"/>
                <a:ea typeface="Open Sans"/>
                <a:cs typeface="Open Sans"/>
              </a:rPr>
              <a:t>only</a:t>
            </a:r>
            <a:r>
              <a:rPr lang="de-DE">
                <a:latin typeface="Open Sans"/>
                <a:ea typeface="Open Sans"/>
                <a:cs typeface="Open San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Open Sans"/>
                <a:ea typeface="Open Sans"/>
                <a:cs typeface="Open Sans"/>
              </a:rPr>
              <a:t>But </a:t>
            </a:r>
            <a:r>
              <a:rPr lang="de-DE" err="1">
                <a:latin typeface="Open Sans"/>
                <a:ea typeface="Open Sans"/>
                <a:cs typeface="Open Sans"/>
              </a:rPr>
              <a:t>what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err="1">
                <a:latin typeface="Open Sans"/>
                <a:ea typeface="Open Sans"/>
                <a:cs typeface="Open Sans"/>
              </a:rPr>
              <a:t>happens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err="1">
                <a:latin typeface="Open Sans"/>
                <a:ea typeface="Open Sans"/>
                <a:cs typeface="Open Sans"/>
              </a:rPr>
              <a:t>when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err="1">
                <a:latin typeface="Open Sans"/>
                <a:ea typeface="Open Sans"/>
                <a:cs typeface="Open Sans"/>
              </a:rPr>
              <a:t>you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err="1">
                <a:latin typeface="Open Sans"/>
                <a:ea typeface="Open Sans"/>
                <a:cs typeface="Open Sans"/>
              </a:rPr>
              <a:t>want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err="1">
                <a:latin typeface="Open Sans"/>
                <a:ea typeface="Open Sans"/>
                <a:cs typeface="Open Sans"/>
              </a:rPr>
              <a:t>to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err="1">
                <a:latin typeface="Open Sans"/>
                <a:ea typeface="Open Sans"/>
                <a:cs typeface="Open Sans"/>
              </a:rPr>
              <a:t>understand</a:t>
            </a:r>
            <a:r>
              <a:rPr lang="de-DE">
                <a:latin typeface="Open Sans"/>
                <a:ea typeface="Open Sans"/>
                <a:cs typeface="Open Sans"/>
              </a:rPr>
              <a:t> </a:t>
            </a:r>
            <a:r>
              <a:rPr lang="de-DE" err="1">
                <a:latin typeface="Open Sans"/>
                <a:ea typeface="Open Sans"/>
                <a:cs typeface="Open Sans"/>
              </a:rPr>
              <a:t>representations</a:t>
            </a:r>
            <a:r>
              <a:rPr lang="de-DE">
                <a:latin typeface="Open Sans"/>
                <a:ea typeface="Open Sans"/>
                <a:cs typeface="Open Sans"/>
              </a:rPr>
              <a:t> </a:t>
            </a:r>
            <a:r>
              <a:rPr lang="de-DE" err="1">
                <a:latin typeface="Open Sans"/>
                <a:ea typeface="Open Sans"/>
                <a:cs typeface="Open Sans"/>
              </a:rPr>
              <a:t>for</a:t>
            </a:r>
            <a:r>
              <a:rPr lang="de-DE">
                <a:latin typeface="Open Sans"/>
                <a:ea typeface="Open Sans"/>
                <a:cs typeface="Open Sans"/>
              </a:rPr>
              <a:t> </a:t>
            </a:r>
            <a:r>
              <a:rPr lang="de-DE" err="1">
                <a:latin typeface="Open Sans"/>
                <a:ea typeface="Open Sans"/>
                <a:cs typeface="Open Sans"/>
              </a:rPr>
              <a:t>other</a:t>
            </a:r>
            <a:r>
              <a:rPr lang="de-DE">
                <a:latin typeface="Open Sans"/>
                <a:ea typeface="Open Sans"/>
                <a:cs typeface="Open Sans"/>
              </a:rPr>
              <a:t> Computer Vision </a:t>
            </a:r>
            <a:r>
              <a:rPr lang="de-DE" err="1">
                <a:latin typeface="Open Sans"/>
                <a:ea typeface="Open Sans"/>
                <a:cs typeface="Open Sans"/>
              </a:rPr>
              <a:t>algorithms</a:t>
            </a:r>
            <a:r>
              <a:rPr lang="de-DE">
                <a:latin typeface="Open Sans"/>
                <a:ea typeface="Open Sans"/>
                <a:cs typeface="Open Sans"/>
              </a:rPr>
              <a:t> such </a:t>
            </a:r>
            <a:r>
              <a:rPr lang="de-DE" err="1">
                <a:latin typeface="Open Sans"/>
                <a:ea typeface="Open Sans"/>
                <a:cs typeface="Open Sans"/>
              </a:rPr>
              <a:t>as</a:t>
            </a:r>
            <a:r>
              <a:rPr lang="de-DE">
                <a:latin typeface="Open Sans"/>
                <a:ea typeface="Open Sans"/>
                <a:cs typeface="Open Sans"/>
              </a:rPr>
              <a:t> DSIFT and HOG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>
              <a:latin typeface="Open Sans"/>
              <a:ea typeface="Open Sans"/>
              <a:cs typeface="Open San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D60948E-8DF9-CB18-C09B-62BFE170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24" y="2936001"/>
            <a:ext cx="3157486" cy="228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Gentle Introduction Into The Histogram Of Oriented Gradients | by Karthik  Mittal | Analytics Vidhya | Medium">
            <a:extLst>
              <a:ext uri="{FF2B5EF4-FFF2-40B4-BE49-F238E27FC236}">
                <a16:creationId xmlns:a16="http://schemas.microsoft.com/office/drawing/2014/main" id="{3E33BD16-746E-52CF-7964-6E8A1610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14" y="3029294"/>
            <a:ext cx="3733378" cy="210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F9EAC5-54D3-EA63-ADDA-340C8D974F37}"/>
              </a:ext>
            </a:extLst>
          </p:cNvPr>
          <p:cNvSpPr txBox="1"/>
          <p:nvPr/>
        </p:nvSpPr>
        <p:spPr>
          <a:xfrm>
            <a:off x="1128888" y="5399851"/>
            <a:ext cx="48222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Times New Roman"/>
                <a:cs typeface="Times New Roman"/>
              </a:rPr>
              <a:t>OpenCV: Introduction to SIFT (Scale-Invariant Feature Transform)</a:t>
            </a:r>
            <a:r>
              <a:rPr lang="en-US" sz="1200">
                <a:latin typeface="Times New Roman"/>
                <a:cs typeface="Times New Roman"/>
              </a:rPr>
              <a:t>. (n.d.). </a:t>
            </a:r>
            <a:r>
              <a:rPr lang="en-US" sz="1200">
                <a:latin typeface="Times New Roman"/>
                <a:cs typeface="Times New Roman"/>
                <a:hlinkClick r:id="rId4"/>
              </a:rPr>
              <a:t>https://docs.opencv.org/3.4/da/df5/tutorial_py_sift_intro.html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C1444-4FE0-361D-BBBA-2C683155405E}"/>
              </a:ext>
            </a:extLst>
          </p:cNvPr>
          <p:cNvSpPr txBox="1"/>
          <p:nvPr/>
        </p:nvSpPr>
        <p:spPr>
          <a:xfrm>
            <a:off x="6472295" y="5399851"/>
            <a:ext cx="48222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ea typeface="+mn-lt"/>
                <a:cs typeface="Times New Roman"/>
              </a:rPr>
              <a:t>Mittal, K. </a:t>
            </a:r>
            <a:r>
              <a:rPr lang="en-US" sz="1200">
                <a:latin typeface="Times New Roman"/>
                <a:cs typeface="Times New Roman"/>
              </a:rPr>
              <a:t>(2021, December 24). A gentle introduction into the histogram of oriented gradients. </a:t>
            </a:r>
            <a:r>
              <a:rPr lang="en-US" sz="1200" i="1">
                <a:latin typeface="Times New Roman"/>
                <a:cs typeface="Times New Roman"/>
              </a:rPr>
              <a:t>Medium</a:t>
            </a:r>
            <a:r>
              <a:rPr lang="en-US" sz="1200">
                <a:latin typeface="Times New Roman"/>
                <a:cs typeface="Times New Roman"/>
              </a:rPr>
              <a:t>. </a:t>
            </a:r>
            <a:r>
              <a:rPr lang="en-US" sz="1200">
                <a:latin typeface="Times New Roman"/>
                <a:cs typeface="Times New Roman"/>
                <a:hlinkClick r:id="rId5"/>
              </a:rPr>
              <a:t>https://medium.com/analytics-vidhya/a-gentle-introduction-into-the-histogram-of-oriented-gradients-fdee9ed8f2aa</a:t>
            </a:r>
            <a:endParaRPr lang="en-US" sz="1200"/>
          </a:p>
          <a:p>
            <a:endParaRPr lang="en-US">
              <a:latin typeface="Times New Roman"/>
              <a:ea typeface="Open San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26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6623-87D9-3043-5544-00EEA2E8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50A38F6B-E279-5B34-20DF-7BDF4CA34FCE}"/>
              </a:ext>
            </a:extLst>
          </p:cNvPr>
          <p:cNvSpPr>
            <a:spLocks noGrp="1"/>
          </p:cNvSpPr>
          <p:nvPr/>
        </p:nvSpPr>
        <p:spPr>
          <a:xfrm>
            <a:off x="653201" y="712745"/>
            <a:ext cx="10515600" cy="5394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>
                <a:latin typeface="Open Sans"/>
                <a:ea typeface="Open Sans"/>
                <a:cs typeface="Open Sans"/>
              </a:rPr>
              <a:t>Introduction</a:t>
            </a:r>
            <a:endParaRPr lang="en-US" err="1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00CD7FE-8459-A15A-9F43-AFABDE71CF99}"/>
              </a:ext>
            </a:extLst>
          </p:cNvPr>
          <p:cNvSpPr>
            <a:spLocks noGrp="1"/>
          </p:cNvSpPr>
          <p:nvPr/>
        </p:nvSpPr>
        <p:spPr>
          <a:xfrm>
            <a:off x="838816" y="2641987"/>
            <a:ext cx="10515600" cy="5394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de-DE" sz="6600">
                <a:latin typeface="Open Sans"/>
                <a:ea typeface="Open Sans"/>
                <a:cs typeface="Open Sans"/>
              </a:rPr>
              <a:t>WHY ?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249583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DE3BD-209F-EDD0-A0A2-B74C0706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B291FF-C0FF-60AC-85F4-B069450B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Open Sans"/>
                <a:ea typeface="Open Sans"/>
                <a:cs typeface="Open Sans"/>
              </a:rPr>
              <a:t>Motivation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5AF8EF-4348-DC9A-46B7-88F7DDBD7A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1208210"/>
            <a:ext cx="10515511" cy="47403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de-DE" b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Limited </a:t>
            </a:r>
            <a:r>
              <a:rPr lang="de-DE" b="1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understanding</a:t>
            </a:r>
            <a:r>
              <a:rPr lang="de-DE" b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b="1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de-DE" b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b="1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these</a:t>
            </a:r>
            <a:r>
              <a:rPr lang="de-DE" b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b="1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representations</a:t>
            </a:r>
            <a:endParaRPr lang="de-DE" b="1" err="1">
              <a:solidFill>
                <a:srgbClr val="000000"/>
              </a:solidFill>
            </a:endParaRPr>
          </a:p>
          <a:p>
            <a:r>
              <a:rPr lang="en-US" sz="1400" b="1"/>
              <a:t>SIFT Limitations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200">
                <a:latin typeface="Open Sans"/>
                <a:ea typeface="Open Sans"/>
                <a:cs typeface="Open Sans"/>
              </a:rPr>
              <a:t>Computational Intensity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200">
                <a:latin typeface="Open Sans"/>
                <a:ea typeface="Open Sans"/>
                <a:cs typeface="Open Sans"/>
              </a:rPr>
              <a:t>Memory Usage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200">
                <a:latin typeface="Open Sans"/>
                <a:ea typeface="Open Sans"/>
                <a:cs typeface="Open Sans"/>
              </a:rPr>
              <a:t>Sensitivity to Noise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200">
                <a:latin typeface="Open Sans"/>
                <a:ea typeface="Open Sans"/>
                <a:cs typeface="Open Sans"/>
              </a:rPr>
              <a:t>Limited to 2D Transformations</a:t>
            </a:r>
          </a:p>
          <a:p>
            <a:r>
              <a:rPr lang="en-US" sz="1400" b="1"/>
              <a:t>HOG Limitations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200">
                <a:latin typeface="Open Sans"/>
                <a:ea typeface="Open Sans"/>
                <a:cs typeface="Open Sans"/>
              </a:rPr>
              <a:t>Limited Spatial Information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200">
                <a:latin typeface="Open Sans"/>
                <a:ea typeface="Open Sans"/>
                <a:cs typeface="Open Sans"/>
              </a:rPr>
              <a:t>Sensitivity to Illumination Changes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200">
                <a:latin typeface="Open Sans"/>
                <a:ea typeface="Open Sans"/>
                <a:cs typeface="Open Sans"/>
              </a:rPr>
              <a:t>Challenges with Small Objects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200">
                <a:latin typeface="Open Sans"/>
                <a:ea typeface="Open Sans"/>
                <a:cs typeface="Open Sans"/>
              </a:rPr>
              <a:t>Complexity in Parameter Tuning</a:t>
            </a:r>
            <a:endParaRPr lang="de-DE" sz="120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436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335B7-8A36-8233-9096-725EA08E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5D468D8-152B-ABFA-E9CD-94CA504C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539439"/>
          </a:xfrm>
        </p:spPr>
        <p:txBody>
          <a:bodyPr lIns="91440" tIns="45720" rIns="91440" bIns="45720" anchor="t"/>
          <a:lstStyle/>
          <a:p>
            <a:r>
              <a:rPr lang="de-DE" err="1">
                <a:latin typeface="Open Sans"/>
                <a:ea typeface="Open Sans"/>
                <a:cs typeface="Open Sans"/>
              </a:rPr>
              <a:t>Introduction</a:t>
            </a:r>
            <a:endParaRPr lang="en-US" err="1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16831CF1-24DE-0CB9-9BAD-17381944AD5D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30418" y="1044781"/>
            <a:ext cx="10515600" cy="5394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de-DE" sz="1800" b="1">
                <a:ea typeface="Open Sans"/>
                <a:cs typeface="Open Sans"/>
              </a:rPr>
              <a:t>Traditional methods (SIFT, HOG) to deep neural networks</a:t>
            </a:r>
            <a:endParaRPr lang="de-DE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A4508-04BC-5B10-7B6A-CB7B4427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6" y="1148594"/>
            <a:ext cx="3157486" cy="228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7E2266BB-DDF9-93ED-EE0B-B9319AC71FFA}"/>
              </a:ext>
            </a:extLst>
          </p:cNvPr>
          <p:cNvSpPr txBox="1">
            <a:spLocks/>
          </p:cNvSpPr>
          <p:nvPr/>
        </p:nvSpPr>
        <p:spPr>
          <a:xfrm>
            <a:off x="430418" y="1584219"/>
            <a:ext cx="7150253" cy="15089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>
                <a:ea typeface="Open Sans"/>
                <a:cs typeface="Open Sans"/>
              </a:rPr>
              <a:t>SIFT (Scale-Invariant Feature Transform): </a:t>
            </a:r>
            <a:endParaRPr lang="en-US"/>
          </a:p>
          <a:p>
            <a:pPr lvl="2"/>
            <a:r>
              <a:rPr lang="en-US">
                <a:ea typeface="Open Sans"/>
                <a:cs typeface="Open Sans"/>
              </a:rPr>
              <a:t>Identifies key points in an image</a:t>
            </a:r>
            <a:endParaRPr lang="en-US"/>
          </a:p>
          <a:p>
            <a:pPr lvl="2"/>
            <a:r>
              <a:rPr lang="en-US">
                <a:ea typeface="Open Sans"/>
                <a:cs typeface="Open Sans"/>
              </a:rPr>
              <a:t>SIFT works by identifying and describing distinctive local features in an image, maintaining scale and rotation invariance</a:t>
            </a:r>
            <a:endParaRPr lang="en-US"/>
          </a:p>
          <a:p>
            <a:pPr marL="685800" lvl="2" indent="0">
              <a:buNone/>
            </a:pPr>
            <a:endParaRPr lang="de-DE">
              <a:ea typeface="Open Sans Light"/>
              <a:cs typeface="Open Sans Light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6CE60B83-AD7D-27E4-09CE-86730D087835}"/>
              </a:ext>
            </a:extLst>
          </p:cNvPr>
          <p:cNvSpPr txBox="1">
            <a:spLocks/>
          </p:cNvSpPr>
          <p:nvPr/>
        </p:nvSpPr>
        <p:spPr>
          <a:xfrm>
            <a:off x="718140" y="3284861"/>
            <a:ext cx="7150253" cy="15089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Aft>
                <a:spcPts val="0"/>
              </a:spcAft>
            </a:pPr>
            <a:r>
              <a:rPr lang="en-US" b="1">
                <a:latin typeface="Arial"/>
                <a:ea typeface="Open Sans"/>
                <a:cs typeface="Arial"/>
              </a:rPr>
              <a:t>HOG (Histogram of Oriented Gradients): </a:t>
            </a:r>
            <a:r>
              <a:rPr lang="en-US">
                <a:latin typeface="Arial"/>
                <a:ea typeface="Open Sans"/>
                <a:cs typeface="Arial"/>
              </a:rPr>
              <a:t> </a:t>
            </a:r>
            <a:endParaRPr lang="en-US">
              <a:latin typeface="Arial"/>
              <a:cs typeface="Arial"/>
            </a:endParaRPr>
          </a:p>
          <a:p>
            <a:pPr marL="628650" lvl="3" indent="-285750">
              <a:spcAft>
                <a:spcPts val="0"/>
              </a:spcAft>
            </a:pPr>
            <a:r>
              <a:rPr lang="en-US">
                <a:latin typeface="Arial"/>
                <a:ea typeface="Open Sans"/>
                <a:cs typeface="Arial"/>
              </a:rPr>
              <a:t>HOG captures object shape and structure </a:t>
            </a:r>
          </a:p>
          <a:p>
            <a:pPr marL="628650" lvl="3" indent="-285750">
              <a:spcAft>
                <a:spcPts val="0"/>
              </a:spcAft>
            </a:pPr>
            <a:r>
              <a:rPr lang="en-US">
                <a:latin typeface="Arial"/>
                <a:ea typeface="Open Sans"/>
                <a:cs typeface="Arial"/>
              </a:rPr>
              <a:t> It creates a feature vector based on </a:t>
            </a:r>
            <a:r>
              <a:rPr lang="en-US" b="1">
                <a:latin typeface="Arial"/>
                <a:ea typeface="Open Sans"/>
                <a:cs typeface="Arial"/>
              </a:rPr>
              <a:t>gradient orientations</a:t>
            </a:r>
            <a:r>
              <a:rPr lang="en-US">
                <a:latin typeface="Arial"/>
                <a:ea typeface="Open Sans"/>
                <a:cs typeface="Arial"/>
              </a:rPr>
              <a:t>, commonly applied in object detection.</a:t>
            </a:r>
            <a:r>
              <a:rPr lang="de-DE">
                <a:latin typeface="Arial"/>
                <a:ea typeface="Open Sans"/>
                <a:cs typeface="Arial"/>
              </a:rPr>
              <a:t> </a:t>
            </a:r>
            <a:endParaRPr lang="en-US">
              <a:latin typeface="Arial"/>
              <a:cs typeface="Arial"/>
            </a:endParaRPr>
          </a:p>
          <a:p>
            <a:pPr lvl="1"/>
            <a:endParaRPr lang="en-US" b="1"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916B1-DE5C-1C39-A3CA-2B93B3B9C513}"/>
              </a:ext>
            </a:extLst>
          </p:cNvPr>
          <p:cNvSpPr txBox="1"/>
          <p:nvPr/>
        </p:nvSpPr>
        <p:spPr>
          <a:xfrm>
            <a:off x="3508962" y="5606814"/>
            <a:ext cx="48222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Times New Roman"/>
                <a:cs typeface="Times New Roman"/>
              </a:rPr>
              <a:t>OpenCV: Introduction to SIFT (Scale-Invariant Feature Transform)</a:t>
            </a:r>
            <a:r>
              <a:rPr lang="en-US" sz="1200">
                <a:latin typeface="Times New Roman"/>
                <a:cs typeface="Times New Roman"/>
              </a:rPr>
              <a:t>. (n.d.). </a:t>
            </a:r>
            <a:r>
              <a:rPr lang="en-US" sz="1200">
                <a:latin typeface="Times New Roman"/>
                <a:cs typeface="Times New Roman"/>
                <a:hlinkClick r:id="rId3"/>
              </a:rPr>
              <a:t>https://docs.opencv.org/3.4/da/df5/tutorial_py_sift_intro.html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171F1-21AA-B1A6-C83E-35BA1B75057F}"/>
              </a:ext>
            </a:extLst>
          </p:cNvPr>
          <p:cNvSpPr txBox="1"/>
          <p:nvPr/>
        </p:nvSpPr>
        <p:spPr>
          <a:xfrm>
            <a:off x="7911628" y="3367851"/>
            <a:ext cx="3589867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ea typeface="+mn-lt"/>
                <a:cs typeface="Times New Roman"/>
              </a:rPr>
              <a:t>Mittal, K. </a:t>
            </a:r>
            <a:r>
              <a:rPr lang="en-US" sz="1200">
                <a:latin typeface="Times New Roman"/>
                <a:cs typeface="Times New Roman"/>
              </a:rPr>
              <a:t>(2021, December 24). A gentle introduction into the histogram of oriented gradients. </a:t>
            </a:r>
            <a:r>
              <a:rPr lang="en-US" sz="1200" i="1">
                <a:latin typeface="Times New Roman"/>
                <a:cs typeface="Times New Roman"/>
              </a:rPr>
              <a:t>Medium</a:t>
            </a:r>
            <a:r>
              <a:rPr lang="en-US" sz="1200">
                <a:latin typeface="Times New Roman"/>
                <a:cs typeface="Times New Roman"/>
              </a:rPr>
              <a:t>. </a:t>
            </a:r>
            <a:r>
              <a:rPr lang="en-US" sz="1200">
                <a:latin typeface="Times New Roman"/>
                <a:cs typeface="Times New Roman"/>
                <a:hlinkClick r:id="rId4"/>
              </a:rPr>
              <a:t>https://medium.com/analytics-vidhya/a-gentle-introduction-into-the-histogram-of-oriented-gradients-fdee9ed8f2aa</a:t>
            </a:r>
            <a:endParaRPr lang="en-US" sz="1200"/>
          </a:p>
          <a:p>
            <a:endParaRPr lang="en-US">
              <a:latin typeface="Times New Roman"/>
              <a:ea typeface="Open Sans"/>
              <a:cs typeface="Times New Roman"/>
            </a:endParaRPr>
          </a:p>
        </p:txBody>
      </p:sp>
      <p:pic>
        <p:nvPicPr>
          <p:cNvPr id="1028" name="Picture 4" descr="A Gentle Introduction Into The Histogram Of Oriented Gradients | by Karthik  Mittal | Analytics Vidhya | Medium">
            <a:extLst>
              <a:ext uri="{FF2B5EF4-FFF2-40B4-BE49-F238E27FC236}">
                <a16:creationId xmlns:a16="http://schemas.microsoft.com/office/drawing/2014/main" id="{1493E755-3DC9-5FCA-12E7-4407A5DF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828" y="4045294"/>
            <a:ext cx="3601674" cy="2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9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D8FE-1701-80EC-1CBB-822F6D57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Objective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79BB7-A649-3ED2-11F1-BC71607D3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1305902"/>
            <a:ext cx="10515511" cy="2807054"/>
          </a:xfrm>
        </p:spPr>
        <p:txBody>
          <a:bodyPr lIns="91440" tIns="45720" rIns="91440" bIns="45720" anchor="t"/>
          <a:lstStyle/>
          <a:p>
            <a:r>
              <a:rPr lang="de-DE" sz="1800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 what extent is it possible to reconstruct an image from its encoding?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4E95B-D904-C34D-0C83-6925DD9D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8" y="2291110"/>
            <a:ext cx="10088383" cy="1657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918AC-9E59-3C89-9A1A-826308AAF64C}"/>
              </a:ext>
            </a:extLst>
          </p:cNvPr>
          <p:cNvSpPr txBox="1"/>
          <p:nvPr/>
        </p:nvSpPr>
        <p:spPr>
          <a:xfrm>
            <a:off x="987777" y="4111037"/>
            <a:ext cx="658142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cs typeface="Times New Roman"/>
              </a:rPr>
              <a:t>Mahendran, A., &amp; </a:t>
            </a:r>
            <a:r>
              <a:rPr lang="en-US" sz="1200" err="1">
                <a:latin typeface="Times New Roman"/>
                <a:cs typeface="Times New Roman"/>
              </a:rPr>
              <a:t>Vedaldi</a:t>
            </a:r>
            <a:r>
              <a:rPr lang="en-US" sz="1200">
                <a:latin typeface="Times New Roman"/>
                <a:cs typeface="Times New Roman"/>
              </a:rPr>
              <a:t>, A. (2014). Understanding deep image representations by inverting them. </a:t>
            </a:r>
            <a:r>
              <a:rPr lang="en-US" sz="1200" i="1" err="1">
                <a:latin typeface="Times New Roman"/>
                <a:cs typeface="Times New Roman"/>
              </a:rPr>
              <a:t>arXiv</a:t>
            </a:r>
            <a:r>
              <a:rPr lang="en-US" sz="1200" i="1">
                <a:latin typeface="Times New Roman"/>
                <a:cs typeface="Times New Roman"/>
              </a:rPr>
              <a:t> (Cornell University)</a:t>
            </a:r>
            <a:r>
              <a:rPr lang="en-US" sz="1200">
                <a:latin typeface="Times New Roman"/>
                <a:cs typeface="Times New Roman"/>
              </a:rPr>
              <a:t>. </a:t>
            </a:r>
            <a:r>
              <a:rPr lang="en-US" sz="1200">
                <a:latin typeface="Times New Roman"/>
                <a:cs typeface="Times New Roman"/>
                <a:hlinkClick r:id="rId3"/>
              </a:rPr>
              <a:t>https://doi.org/10.48550/arxiv.1412.0035</a:t>
            </a:r>
            <a:endParaRPr lang="en-US"/>
          </a:p>
          <a:p>
            <a:pPr algn="l"/>
            <a:endParaRPr lang="en-US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3571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0BDD-FA8D-9996-3BCF-B17D4F4B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2A64-FA80-0E6F-349E-DD78B0D5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242833"/>
            <a:ext cx="10515600" cy="543060"/>
          </a:xfrm>
        </p:spPr>
        <p:txBody>
          <a:bodyPr lIns="91440" tIns="45720" rIns="91440" bIns="45720" anchor="t"/>
          <a:lstStyle/>
          <a:p>
            <a:r>
              <a:rPr lang="en-US"/>
              <a:t>Inversion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3FBF1-5104-D406-BAE6-D467F77C5B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713565"/>
            <a:ext cx="10515511" cy="5308936"/>
          </a:xfrm>
        </p:spPr>
        <p:txBody>
          <a:bodyPr lIns="91440" tIns="45720" rIns="91440" bIns="45720" anchor="t"/>
          <a:lstStyle/>
          <a:p>
            <a:pPr marL="457200" indent="-342900" algn="l">
              <a:buFont typeface="+mj-lt"/>
              <a:buAutoNum type="arabicPeriod"/>
            </a:pPr>
            <a:r>
              <a:rPr lang="en-US" b="1" i="0">
                <a:effectLst/>
                <a:latin typeface="Arial"/>
                <a:ea typeface="Open Sans"/>
                <a:cs typeface="Open Sans"/>
              </a:rPr>
              <a:t>Objective</a:t>
            </a:r>
          </a:p>
          <a:p>
            <a:pPr marL="571500" lvl="1" indent="-342900"/>
            <a:r>
              <a:rPr lang="en-US" sz="1800" i="0">
                <a:effectLst/>
                <a:latin typeface="Arial"/>
                <a:ea typeface="Open Sans Light"/>
                <a:cs typeface="Open Sans Light"/>
              </a:rPr>
              <a:t>Find an Image that matches target </a:t>
            </a:r>
            <a:r>
              <a:rPr lang="en-US" sz="2000" i="0">
                <a:effectLst/>
                <a:latin typeface="Arial"/>
                <a:ea typeface="Open Sans Light"/>
                <a:cs typeface="Open Sans Light"/>
              </a:rPr>
              <a:t>representation</a:t>
            </a:r>
          </a:p>
          <a:p>
            <a:pPr marL="457200" indent="-342900">
              <a:buAutoNum type="arabicPeriod"/>
            </a:pPr>
            <a:r>
              <a:rPr lang="en-US" b="1">
                <a:latin typeface="Arial"/>
                <a:ea typeface="Open Sans Light"/>
                <a:cs typeface="Arial"/>
              </a:rPr>
              <a:t>Optimization</a:t>
            </a:r>
          </a:p>
          <a:p>
            <a:pPr marL="571500" lvl="1" indent="-342900"/>
            <a:r>
              <a:rPr lang="en-US">
                <a:latin typeface="Arial"/>
                <a:ea typeface="Open Sans Light"/>
                <a:cs typeface="Arial"/>
              </a:rPr>
              <a:t>Optimize a function to inverse this representation</a:t>
            </a:r>
            <a:endParaRPr lang="en-US">
              <a:latin typeface="Arial"/>
              <a:cs typeface="Arial"/>
            </a:endParaRP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Arial"/>
                <a:ea typeface="Open Sans"/>
                <a:cs typeface="Open Sans"/>
              </a:rPr>
              <a:t>Loss Function</a:t>
            </a:r>
            <a:endParaRPr lang="en-US" b="1">
              <a:latin typeface="Arial"/>
              <a:ea typeface="Open Sans"/>
              <a:cs typeface="Open Sans"/>
            </a:endParaRPr>
          </a:p>
          <a:p>
            <a:pPr lvl="1"/>
            <a:r>
              <a:rPr lang="en-US" i="0">
                <a:effectLst/>
                <a:latin typeface="Arial"/>
                <a:ea typeface="Open Sans Light"/>
                <a:cs typeface="Open Sans Light"/>
              </a:rPr>
              <a:t>Use E</a:t>
            </a:r>
            <a:r>
              <a:rPr lang="en-US">
                <a:latin typeface="Arial"/>
                <a:ea typeface="Open Sans Light"/>
                <a:cs typeface="Open Sans Light"/>
              </a:rPr>
              <a:t>uclidean Distance</a:t>
            </a:r>
          </a:p>
          <a:p>
            <a:pPr indent="-342900">
              <a:buAutoNum type="arabicPeriod"/>
            </a:pPr>
            <a:r>
              <a:rPr lang="en-US" b="1" err="1">
                <a:latin typeface="Arial"/>
                <a:ea typeface="Open Sans Light"/>
                <a:cs typeface="Open Sans Light"/>
              </a:rPr>
              <a:t>Regularizers</a:t>
            </a:r>
            <a:endParaRPr lang="en-US" b="1">
              <a:latin typeface="Arial"/>
              <a:ea typeface="Open Sans Light"/>
              <a:cs typeface="Open Sans Light"/>
            </a:endParaRPr>
          </a:p>
          <a:p>
            <a:pPr lvl="1"/>
            <a:r>
              <a:rPr lang="en-US" i="0">
                <a:effectLst/>
                <a:latin typeface="Arial"/>
                <a:ea typeface="Open Sans Light"/>
                <a:cs typeface="Open Sans Light"/>
              </a:rPr>
              <a:t>Two </a:t>
            </a:r>
            <a:r>
              <a:rPr lang="en-US" i="0" err="1">
                <a:effectLst/>
                <a:latin typeface="Arial"/>
                <a:ea typeface="Open Sans Light"/>
                <a:cs typeface="Open Sans Light"/>
              </a:rPr>
              <a:t>regularizers</a:t>
            </a:r>
            <a:r>
              <a:rPr lang="en-US" i="0">
                <a:effectLst/>
                <a:latin typeface="Arial"/>
                <a:ea typeface="Open Sans Light"/>
                <a:cs typeface="Open Sans Light"/>
              </a:rPr>
              <a:t>, </a:t>
            </a:r>
            <a:r>
              <a:rPr lang="en-US">
                <a:effectLst/>
                <a:latin typeface="Arial"/>
                <a:ea typeface="Open Sans Light"/>
                <a:cs typeface="Open Sans Light"/>
              </a:rPr>
              <a:t>Rα</a:t>
            </a:r>
            <a:r>
              <a:rPr lang="en-US" i="0">
                <a:effectLst/>
                <a:latin typeface="Arial"/>
                <a:ea typeface="Open Sans Light"/>
                <a:cs typeface="Open Sans Light"/>
              </a:rPr>
              <a:t>​ and </a:t>
            </a:r>
            <a:r>
              <a:rPr lang="en-US" err="1">
                <a:effectLst/>
                <a:latin typeface="Arial"/>
                <a:ea typeface="Open Sans Light"/>
                <a:cs typeface="Open Sans Light"/>
              </a:rPr>
              <a:t>Rv</a:t>
            </a:r>
            <a:r>
              <a:rPr lang="en-US">
                <a:effectLst/>
                <a:latin typeface="Arial"/>
                <a:ea typeface="Open Sans Light"/>
                <a:cs typeface="Open Sans Light"/>
              </a:rPr>
              <a:t>β</a:t>
            </a:r>
            <a:r>
              <a:rPr lang="en-US" i="0">
                <a:effectLst/>
                <a:latin typeface="Arial"/>
                <a:ea typeface="Open Sans Light"/>
                <a:cs typeface="Open Sans Light"/>
              </a:rPr>
              <a:t>​​,</a:t>
            </a:r>
            <a:r>
              <a:rPr lang="en-US">
                <a:latin typeface="Arial"/>
                <a:ea typeface="Open Sans Light"/>
                <a:cs typeface="Open Sans Light"/>
              </a:rPr>
              <a:t> </a:t>
            </a:r>
            <a:endParaRPr lang="en-US" i="0">
              <a:effectLst/>
              <a:latin typeface="Arial"/>
            </a:endParaRPr>
          </a:p>
          <a:p>
            <a:pPr lvl="1"/>
            <a:r>
              <a:rPr lang="en-US" i="0">
                <a:effectLst/>
                <a:latin typeface="Arial"/>
                <a:ea typeface="Open Sans Light"/>
                <a:cs typeface="Open Sans Light"/>
              </a:rPr>
              <a:t>Used to enforce specific characteristics in the inverted image</a:t>
            </a:r>
            <a:r>
              <a:rPr lang="en-US">
                <a:latin typeface="Arial"/>
                <a:ea typeface="Open Sans Light"/>
                <a:cs typeface="Open Sans Light"/>
              </a:rPr>
              <a:t>:</a:t>
            </a:r>
            <a:endParaRPr lang="en-US" i="0">
              <a:effectLst/>
              <a:latin typeface="Arial"/>
            </a:endParaRPr>
          </a:p>
          <a:p>
            <a:pPr marL="1028700" lvl="2" indent="-342900">
              <a:buAutoNum type="arabicPeriod"/>
            </a:pPr>
            <a:r>
              <a:rPr lang="en-US" i="0">
                <a:effectLst/>
                <a:latin typeface="Arial"/>
                <a:ea typeface="Open Sans Light"/>
                <a:cs typeface="Open Sans Light"/>
              </a:rPr>
              <a:t>Staying within a target interval</a:t>
            </a:r>
            <a:r>
              <a:rPr lang="en-US">
                <a:latin typeface="Arial"/>
                <a:ea typeface="Open Sans Light"/>
                <a:cs typeface="Open Sans Light"/>
              </a:rPr>
              <a:t> </a:t>
            </a:r>
          </a:p>
          <a:p>
            <a:pPr marL="1028700" lvl="2" indent="-342900">
              <a:buAutoNum type="arabicPeriod"/>
            </a:pPr>
            <a:r>
              <a:rPr lang="en-US">
                <a:latin typeface="Arial"/>
                <a:ea typeface="Open Sans Light"/>
                <a:cs typeface="Open Sans Light"/>
              </a:rPr>
              <a:t>promoting</a:t>
            </a:r>
            <a:r>
              <a:rPr lang="en-US" i="0">
                <a:effectLst/>
                <a:latin typeface="Arial"/>
                <a:ea typeface="Open Sans Light"/>
                <a:cs typeface="Open Sans Light"/>
              </a:rPr>
              <a:t> piece-wise constancy.</a:t>
            </a:r>
          </a:p>
          <a:p>
            <a:pPr marL="457200" indent="-342900">
              <a:buAutoNum type="arabicPeriod"/>
            </a:pPr>
            <a:r>
              <a:rPr lang="en-US" b="1">
                <a:latin typeface="Arial"/>
                <a:ea typeface="Open Sans Light"/>
                <a:cs typeface="Arial"/>
              </a:rPr>
              <a:t>Balancing Terms</a:t>
            </a:r>
          </a:p>
          <a:p>
            <a:pPr marL="571500" lvl="1" indent="-342900"/>
            <a:r>
              <a:rPr lang="en-US">
                <a:latin typeface="Arial"/>
                <a:ea typeface="Open Sans Light"/>
                <a:cs typeface="Arial"/>
              </a:rPr>
              <a:t>Parameters like λ, α, and β are carefully tuned</a:t>
            </a:r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46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D975D-AE96-0A2F-1776-38F69DE6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ED19-B529-FF7E-4791-E71CCC4D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8861685" cy="578768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Optimization Process</a:t>
            </a:r>
            <a:endParaRPr lang="en-US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3A115426-10F3-0A99-27F6-33CB958B4A54}"/>
              </a:ext>
            </a:extLst>
          </p:cNvPr>
          <p:cNvSpPr txBox="1">
            <a:spLocks/>
          </p:cNvSpPr>
          <p:nvPr/>
        </p:nvSpPr>
        <p:spPr>
          <a:xfrm>
            <a:off x="430418" y="1044781"/>
            <a:ext cx="10515600" cy="5394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de-DE" sz="1800" b="1">
                <a:ea typeface="Open Sans"/>
                <a:cs typeface="Open Sans"/>
              </a:rPr>
              <a:t>So </a:t>
            </a:r>
            <a:r>
              <a:rPr lang="de-DE" sz="1800" b="1" err="1">
                <a:ea typeface="Open Sans"/>
                <a:cs typeface="Open Sans"/>
              </a:rPr>
              <a:t>what</a:t>
            </a:r>
            <a:r>
              <a:rPr lang="de-DE" sz="1800" b="1">
                <a:ea typeface="Open Sans"/>
                <a:cs typeface="Open Sans"/>
              </a:rPr>
              <a:t> </a:t>
            </a:r>
            <a:r>
              <a:rPr lang="de-DE" sz="1800" b="1" err="1">
                <a:ea typeface="Open Sans"/>
                <a:cs typeface="Open Sans"/>
              </a:rPr>
              <a:t>did</a:t>
            </a:r>
            <a:r>
              <a:rPr lang="de-DE" sz="1800" b="1">
                <a:ea typeface="Open Sans"/>
                <a:cs typeface="Open Sans"/>
              </a:rPr>
              <a:t> HOG and DSIFT </a:t>
            </a:r>
            <a:r>
              <a:rPr lang="de-DE" sz="1800" b="1" err="1">
                <a:ea typeface="Open Sans"/>
                <a:cs typeface="Open Sans"/>
              </a:rPr>
              <a:t>essentially</a:t>
            </a:r>
            <a:r>
              <a:rPr lang="de-DE" sz="1800" b="1">
                <a:ea typeface="Open Sans"/>
                <a:cs typeface="Open Sans"/>
              </a:rPr>
              <a:t> do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23CA6-56E8-8668-9795-AA4B23986707}"/>
              </a:ext>
            </a:extLst>
          </p:cNvPr>
          <p:cNvSpPr txBox="1"/>
          <p:nvPr/>
        </p:nvSpPr>
        <p:spPr>
          <a:xfrm>
            <a:off x="2576763" y="4221079"/>
            <a:ext cx="346911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Open Sans"/>
                <a:cs typeface="Open Sans"/>
              </a:rPr>
              <a:t>x</a:t>
            </a:r>
            <a:endParaRPr lang="en-US"/>
          </a:p>
        </p:txBody>
      </p:sp>
      <p:pic>
        <p:nvPicPr>
          <p:cNvPr id="19" name="Picture 18" descr="A Gentle Introduction Into The Histogram Of Oriented Gradients | by Karthik  Mittal | Analytics Vidhya | Medium">
            <a:extLst>
              <a:ext uri="{FF2B5EF4-FFF2-40B4-BE49-F238E27FC236}">
                <a16:creationId xmlns:a16="http://schemas.microsoft.com/office/drawing/2014/main" id="{96D74C69-CFBF-B6A5-7B3C-38F13138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53" y="1464866"/>
            <a:ext cx="8027068" cy="3928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3BB3D8-46EC-3475-F2B1-E833D1C25A49}"/>
              </a:ext>
            </a:extLst>
          </p:cNvPr>
          <p:cNvSpPr txBox="1"/>
          <p:nvPr/>
        </p:nvSpPr>
        <p:spPr>
          <a:xfrm>
            <a:off x="1988759" y="5717520"/>
            <a:ext cx="89271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Mittal, K. (2021, December 24). A gentle introduction into the histogram of oriented gradients. </a:t>
            </a:r>
            <a:r>
              <a:rPr lang="en-US" sz="1200" i="1"/>
              <a:t>Medium</a:t>
            </a:r>
            <a:r>
              <a:rPr lang="en-US" sz="1200"/>
              <a:t>. https://medium.com/analytics-vidhya/a-gentle-introduction-into-the-histogram-of-oriented-gradients-fdee9ed8f2aa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F2574-A05E-F9A4-C67B-EE73142CC3EC}"/>
              </a:ext>
            </a:extLst>
          </p:cNvPr>
          <p:cNvSpPr txBox="1"/>
          <p:nvPr/>
        </p:nvSpPr>
        <p:spPr>
          <a:xfrm>
            <a:off x="3448538" y="5353538"/>
            <a:ext cx="476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Open Sans"/>
                <a:cs typeface="Open Sans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7D7B97-8BD8-3061-DC19-804333A7C72A}"/>
              </a:ext>
            </a:extLst>
          </p:cNvPr>
          <p:cNvSpPr txBox="1"/>
          <p:nvPr/>
        </p:nvSpPr>
        <p:spPr>
          <a:xfrm>
            <a:off x="6877538" y="5343769"/>
            <a:ext cx="375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Open Sans"/>
                <a:cs typeface="Open Sans"/>
              </a:rPr>
              <a:t>y= x</a:t>
            </a:r>
            <a:r>
              <a:rPr lang="en-US" baseline="30000">
                <a:ea typeface="Open Sans"/>
                <a:cs typeface="Open Sans"/>
              </a:rPr>
              <a:t>3</a:t>
            </a:r>
            <a:r>
              <a:rPr lang="en-US">
                <a:ea typeface="Open Sans"/>
                <a:cs typeface="Open Sans"/>
              </a:rPr>
              <a:t> + x2 + 4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99E975D-0CA1-9D57-A19D-6B0803DA12E8}"/>
              </a:ext>
            </a:extLst>
          </p:cNvPr>
          <p:cNvSpPr/>
          <p:nvPr/>
        </p:nvSpPr>
        <p:spPr>
          <a:xfrm>
            <a:off x="5062388" y="1964577"/>
            <a:ext cx="1875691" cy="12797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8D5E651-F5ED-3C82-5176-12116435D35F}"/>
              </a:ext>
            </a:extLst>
          </p:cNvPr>
          <p:cNvSpPr/>
          <p:nvPr/>
        </p:nvSpPr>
        <p:spPr>
          <a:xfrm rot="10800000">
            <a:off x="5062388" y="3391985"/>
            <a:ext cx="1875691" cy="12797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7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247848-635C-CB40-90D7-A2DA7190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err="1">
                <a:latin typeface="Open Sans"/>
                <a:ea typeface="Open Sans"/>
                <a:cs typeface="Open Sans"/>
              </a:rPr>
              <a:t>Visualising</a:t>
            </a:r>
            <a:r>
              <a:rPr lang="de-DE">
                <a:latin typeface="Open Sans"/>
                <a:ea typeface="Open Sans"/>
                <a:cs typeface="Open Sans"/>
              </a:rPr>
              <a:t> CNNs</a:t>
            </a:r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A6D95B2-6302-3D4F-8F08-8B2643B489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0346" y="1991336"/>
            <a:ext cx="8476913" cy="287486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ctr"/>
            <a:r>
              <a:rPr lang="de-DE" sz="6000" b="1" err="1">
                <a:ea typeface="Open Sans"/>
                <a:cs typeface="Open Sans"/>
              </a:rPr>
              <a:t>Why</a:t>
            </a:r>
            <a:r>
              <a:rPr lang="de-DE" sz="6000">
                <a:ea typeface="Open Sans"/>
                <a:cs typeface="Open Sans"/>
              </a:rPr>
              <a:t> </a:t>
            </a:r>
            <a:r>
              <a:rPr lang="de-DE" sz="6000" err="1">
                <a:ea typeface="Open Sans"/>
                <a:cs typeface="Open Sans"/>
              </a:rPr>
              <a:t>visualise</a:t>
            </a:r>
            <a:r>
              <a:rPr lang="de-DE" sz="6000">
                <a:ea typeface="Open Sans"/>
                <a:cs typeface="Open Sans"/>
              </a:rPr>
              <a:t> </a:t>
            </a:r>
            <a:r>
              <a:rPr lang="de-DE" sz="6000" err="1">
                <a:ea typeface="Open Sans"/>
                <a:cs typeface="Open Sans"/>
              </a:rPr>
              <a:t>Convolutional</a:t>
            </a:r>
            <a:r>
              <a:rPr lang="de-DE" sz="6000">
                <a:ea typeface="Open Sans"/>
                <a:cs typeface="Open Sans"/>
              </a:rPr>
              <a:t> </a:t>
            </a:r>
            <a:r>
              <a:rPr lang="de-DE" sz="6000" err="1">
                <a:ea typeface="Open Sans"/>
                <a:cs typeface="Open Sans"/>
              </a:rPr>
              <a:t>Neural</a:t>
            </a:r>
            <a:r>
              <a:rPr lang="de-DE" sz="6000">
                <a:ea typeface="Open Sans"/>
                <a:cs typeface="Open Sans"/>
              </a:rPr>
              <a:t> Networks?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7857496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6486E-B91D-5254-423F-690F3BA71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DA5F632-008E-1B84-9538-E0CBC67898EE}"/>
              </a:ext>
            </a:extLst>
          </p:cNvPr>
          <p:cNvSpPr>
            <a:spLocks noGrp="1"/>
          </p:cNvSpPr>
          <p:nvPr/>
        </p:nvSpPr>
        <p:spPr>
          <a:xfrm>
            <a:off x="653201" y="712745"/>
            <a:ext cx="10515600" cy="5394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latin typeface="Open Sans"/>
                <a:ea typeface="Open Sans"/>
                <a:cs typeface="Open Sans"/>
              </a:rPr>
              <a:t>Optimization Process</a:t>
            </a:r>
            <a:endParaRPr lang="de-DE" b="0">
              <a:latin typeface="Open Sans"/>
              <a:ea typeface="Open Sans"/>
              <a:cs typeface="Open San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7B7F443-2393-0222-25ED-FF88D868AC8F}"/>
              </a:ext>
            </a:extLst>
          </p:cNvPr>
          <p:cNvSpPr>
            <a:spLocks noGrp="1"/>
          </p:cNvSpPr>
          <p:nvPr/>
        </p:nvSpPr>
        <p:spPr>
          <a:xfrm>
            <a:off x="795886" y="1676071"/>
            <a:ext cx="10515600" cy="93653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de-DE" sz="4800" err="1">
                <a:latin typeface="Open Sans"/>
                <a:ea typeface="Open Sans"/>
                <a:cs typeface="Open Sans"/>
              </a:rPr>
              <a:t>One</a:t>
            </a:r>
            <a:r>
              <a:rPr lang="de-DE" sz="4800">
                <a:latin typeface="Open Sans"/>
                <a:ea typeface="Open Sans"/>
                <a:cs typeface="Open Sans"/>
              </a:rPr>
              <a:t> Problem!</a:t>
            </a:r>
            <a:endParaRPr lang="en-US" sz="1800"/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A699C7F1-09C2-B2BE-1057-EE474E16C989}"/>
              </a:ext>
            </a:extLst>
          </p:cNvPr>
          <p:cNvSpPr>
            <a:spLocks noGrp="1"/>
          </p:cNvSpPr>
          <p:nvPr/>
        </p:nvSpPr>
        <p:spPr>
          <a:xfrm>
            <a:off x="892477" y="2609789"/>
            <a:ext cx="10515600" cy="65749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de-DE" sz="320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</a:t>
            </a:r>
            <a:r>
              <a:rPr lang="de-DE" sz="320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Equation</a:t>
            </a:r>
            <a:r>
              <a:rPr lang="de-DE" sz="320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sz="320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is</a:t>
            </a:r>
            <a:r>
              <a:rPr lang="de-DE" sz="320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not </a:t>
            </a:r>
            <a:r>
              <a:rPr lang="de-DE" sz="320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deriveable</a:t>
            </a:r>
            <a:r>
              <a:rPr lang="de-DE" sz="320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 </a:t>
            </a: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AABD606B-0EA1-94D4-7495-7AACF4FC6C7C}"/>
              </a:ext>
            </a:extLst>
          </p:cNvPr>
          <p:cNvSpPr>
            <a:spLocks noGrp="1"/>
          </p:cNvSpPr>
          <p:nvPr/>
        </p:nvSpPr>
        <p:spPr>
          <a:xfrm>
            <a:off x="838816" y="3264465"/>
            <a:ext cx="10515600" cy="65749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de-DE" sz="3200" err="1">
                <a:latin typeface="Open Sans"/>
                <a:ea typeface="Open Sans"/>
                <a:cs typeface="Open Sans"/>
              </a:rPr>
              <a:t>Hence</a:t>
            </a:r>
            <a:r>
              <a:rPr lang="de-DE" sz="3200">
                <a:latin typeface="Open Sans"/>
                <a:ea typeface="Open Sans"/>
                <a:cs typeface="Open Sans"/>
              </a:rPr>
              <a:t> </a:t>
            </a:r>
            <a:r>
              <a:rPr lang="de-DE" sz="3200" err="1">
                <a:latin typeface="Open Sans"/>
                <a:ea typeface="Open Sans"/>
                <a:cs typeface="Open Sans"/>
              </a:rPr>
              <a:t>we</a:t>
            </a:r>
            <a:r>
              <a:rPr lang="de-DE" sz="3200">
                <a:latin typeface="Open Sans"/>
                <a:ea typeface="Open Sans"/>
                <a:cs typeface="Open Sans"/>
              </a:rPr>
              <a:t> </a:t>
            </a:r>
            <a:r>
              <a:rPr lang="de-DE" sz="3200" err="1">
                <a:latin typeface="Open Sans"/>
                <a:ea typeface="Open Sans"/>
                <a:cs typeface="Open Sans"/>
              </a:rPr>
              <a:t>they</a:t>
            </a:r>
            <a:r>
              <a:rPr lang="de-DE" sz="3200">
                <a:latin typeface="Open Sans"/>
                <a:ea typeface="Open Sans"/>
                <a:cs typeface="Open Sans"/>
              </a:rPr>
              <a:t> </a:t>
            </a:r>
            <a:r>
              <a:rPr lang="de-DE" sz="3200" err="1">
                <a:latin typeface="Open Sans"/>
                <a:ea typeface="Open Sans"/>
                <a:cs typeface="Open Sans"/>
              </a:rPr>
              <a:t>used</a:t>
            </a:r>
            <a:r>
              <a:rPr lang="de-DE" sz="3200">
                <a:latin typeface="Open Sans"/>
                <a:ea typeface="Open Sans"/>
                <a:cs typeface="Open Sans"/>
              </a:rPr>
              <a:t> a CNN Framework </a:t>
            </a:r>
            <a:r>
              <a:rPr lang="de-DE" sz="3200" err="1">
                <a:latin typeface="Open Sans"/>
                <a:ea typeface="Open Sans"/>
                <a:cs typeface="Open Sans"/>
              </a:rPr>
              <a:t>to</a:t>
            </a:r>
            <a:r>
              <a:rPr lang="de-DE" sz="3200">
                <a:latin typeface="Open Sans"/>
                <a:ea typeface="Open Sans"/>
                <a:cs typeface="Open Sans"/>
              </a:rPr>
              <a:t> turn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28364521-A0BC-66B4-5B58-9C7773DAD063}"/>
              </a:ext>
            </a:extLst>
          </p:cNvPr>
          <p:cNvSpPr>
            <a:spLocks noGrp="1"/>
          </p:cNvSpPr>
          <p:nvPr/>
        </p:nvSpPr>
        <p:spPr>
          <a:xfrm>
            <a:off x="838816" y="3876211"/>
            <a:ext cx="10515600" cy="112972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de-DE" sz="32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DISIFT </a:t>
            </a:r>
            <a:r>
              <a:rPr lang="de-DE" sz="32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into</a:t>
            </a:r>
            <a:r>
              <a:rPr lang="de-DE" sz="32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CNN-DSIFT and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de-DE" sz="32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HOG </a:t>
            </a:r>
            <a:r>
              <a:rPr lang="de-DE" sz="32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into</a:t>
            </a:r>
            <a:r>
              <a:rPr lang="de-DE" sz="32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CNN-HOG</a:t>
            </a:r>
            <a:endParaRPr lang="de-DE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6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0E45-3AAA-A90D-D125-A0DFAD38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1158-1E0C-61DE-ECDA-D3D3741E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8861685" cy="578768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Optimization Process</a:t>
            </a:r>
            <a:endParaRPr lang="en-US"/>
          </a:p>
        </p:txBody>
      </p:sp>
      <p:pic>
        <p:nvPicPr>
          <p:cNvPr id="3076" name="Picture 4" descr="Finding Local Maxima and Minima by Differentiation - YouTube">
            <a:extLst>
              <a:ext uri="{FF2B5EF4-FFF2-40B4-BE49-F238E27FC236}">
                <a16:creationId xmlns:a16="http://schemas.microsoft.com/office/drawing/2014/main" id="{9C20D18D-92C0-E89E-6E62-7DA5885BB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12652"/>
          <a:stretch/>
        </p:blipFill>
        <p:spPr bwMode="auto">
          <a:xfrm>
            <a:off x="1617406" y="1111047"/>
            <a:ext cx="4390104" cy="24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095BE78-C6A4-67D4-5212-8CE10C6705BD}"/>
              </a:ext>
            </a:extLst>
          </p:cNvPr>
          <p:cNvSpPr/>
          <p:nvPr/>
        </p:nvSpPr>
        <p:spPr>
          <a:xfrm>
            <a:off x="626444" y="1111047"/>
            <a:ext cx="589936" cy="5899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2D1D2-FFC3-95FB-B469-A57CDAB7589C}"/>
              </a:ext>
            </a:extLst>
          </p:cNvPr>
          <p:cNvSpPr/>
          <p:nvPr/>
        </p:nvSpPr>
        <p:spPr>
          <a:xfrm>
            <a:off x="626444" y="4045977"/>
            <a:ext cx="589936" cy="5899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FFBDF-A4B3-B355-0B96-98B8B9A37902}"/>
              </a:ext>
            </a:extLst>
          </p:cNvPr>
          <p:cNvSpPr txBox="1"/>
          <p:nvPr/>
        </p:nvSpPr>
        <p:spPr>
          <a:xfrm>
            <a:off x="1465006" y="4156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 ∗ = </a:t>
            </a:r>
            <a:r>
              <a:rPr lang="en-US" err="1"/>
              <a:t>argmin</a:t>
            </a:r>
            <a:r>
              <a:rPr lang="en-US"/>
              <a:t> </a:t>
            </a:r>
            <a:r>
              <a:rPr lang="en-US" err="1"/>
              <a:t>x∈RH×W×C</a:t>
            </a:r>
            <a:r>
              <a:rPr lang="en-US"/>
              <a:t> `(</a:t>
            </a:r>
            <a:r>
              <a:rPr lang="el-GR"/>
              <a:t>Φ(</a:t>
            </a:r>
            <a:r>
              <a:rPr lang="en-US"/>
              <a:t>x), </a:t>
            </a:r>
            <a:r>
              <a:rPr lang="el-GR"/>
              <a:t>Φ0) + λ</a:t>
            </a:r>
            <a:r>
              <a:rPr lang="en-US"/>
              <a:t>R(x) (1)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2FF2B4-F21C-C7DC-9F13-321696E5E300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720645" y="4525611"/>
            <a:ext cx="1229992" cy="38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5B09364-6A03-F7C4-12E2-CFE64418ADF8}"/>
              </a:ext>
            </a:extLst>
          </p:cNvPr>
          <p:cNvSpPr txBox="1"/>
          <p:nvPr/>
        </p:nvSpPr>
        <p:spPr>
          <a:xfrm>
            <a:off x="2950637" y="472794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Our Image !</a:t>
            </a:r>
          </a:p>
        </p:txBody>
      </p:sp>
      <p:pic>
        <p:nvPicPr>
          <p:cNvPr id="15" name="Picture 2" descr="Difference between Batch Gradient Descent and Stochastic Gradient Descent -  GeeksforGeeks">
            <a:extLst>
              <a:ext uri="{FF2B5EF4-FFF2-40B4-BE49-F238E27FC236}">
                <a16:creationId xmlns:a16="http://schemas.microsoft.com/office/drawing/2014/main" id="{25A17398-625E-8AB6-1802-9731AAF6C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29" y="5182811"/>
            <a:ext cx="2150207" cy="76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F268051-8F14-74F0-14BB-55D6B9BA1B68}"/>
              </a:ext>
            </a:extLst>
          </p:cNvPr>
          <p:cNvSpPr/>
          <p:nvPr/>
        </p:nvSpPr>
        <p:spPr>
          <a:xfrm>
            <a:off x="626444" y="5182811"/>
            <a:ext cx="589936" cy="5899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D03E5-DB02-FC48-25C2-70C69F1763D4}"/>
              </a:ext>
            </a:extLst>
          </p:cNvPr>
          <p:cNvSpPr txBox="1"/>
          <p:nvPr/>
        </p:nvSpPr>
        <p:spPr>
          <a:xfrm>
            <a:off x="6208889" y="2474147"/>
            <a:ext cx="42201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cs typeface="Times New Roman"/>
              </a:rPr>
              <a:t>Professor Dave Explains. (2018, April 3). </a:t>
            </a:r>
            <a:r>
              <a:rPr lang="en-US" sz="1200" i="1">
                <a:latin typeface="Times New Roman"/>
                <a:cs typeface="Times New Roman"/>
              </a:rPr>
              <a:t>Finding local maxima and minima by differentiation</a:t>
            </a:r>
            <a:r>
              <a:rPr lang="en-US" sz="1200">
                <a:latin typeface="Times New Roman"/>
                <a:cs typeface="Times New Roman"/>
              </a:rPr>
              <a:t> [Video]. YouTube. </a:t>
            </a:r>
            <a:r>
              <a:rPr lang="en-US" sz="1200">
                <a:latin typeface="Times New Roman"/>
                <a:cs typeface="Times New Roman"/>
                <a:hlinkClick r:id="rId4"/>
              </a:rPr>
              <a:t>https://www.youtube.com/watch?v=pvLj1s7SOtk</a:t>
            </a:r>
            <a:endParaRPr lang="en-US"/>
          </a:p>
          <a:p>
            <a:pPr algn="l"/>
            <a:endParaRPr lang="en-US">
              <a:ea typeface="Open Sans"/>
              <a:cs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E6A98-743F-D9F4-C366-D2D9FECA035F}"/>
              </a:ext>
            </a:extLst>
          </p:cNvPr>
          <p:cNvSpPr txBox="1"/>
          <p:nvPr/>
        </p:nvSpPr>
        <p:spPr>
          <a:xfrm>
            <a:off x="7093185" y="5286963"/>
            <a:ext cx="454942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latin typeface="Times New Roman"/>
                <a:cs typeface="Times New Roman"/>
              </a:rPr>
              <a:t>GeeksforGeeks</a:t>
            </a:r>
            <a:r>
              <a:rPr lang="en-US" sz="1200">
                <a:latin typeface="Times New Roman"/>
                <a:cs typeface="Times New Roman"/>
              </a:rPr>
              <a:t>. (2023, April 23). </a:t>
            </a:r>
            <a:r>
              <a:rPr lang="en-US" sz="1200" i="1">
                <a:latin typeface="Times New Roman"/>
                <a:cs typeface="Times New Roman"/>
              </a:rPr>
              <a:t>Difference between Batch Gradient Descent and Stochastic Gradient Descent</a:t>
            </a:r>
            <a:r>
              <a:rPr lang="en-US" sz="1200">
                <a:latin typeface="Times New Roman"/>
                <a:cs typeface="Times New Roman"/>
              </a:rPr>
              <a:t>. </a:t>
            </a:r>
            <a:r>
              <a:rPr lang="en-US" sz="1200">
                <a:latin typeface="Times New Roman"/>
                <a:cs typeface="Times New Roman"/>
                <a:hlinkClick r:id="rId5"/>
              </a:rPr>
              <a:t>https://www.geeksforgeeks.org/difference-between-batch-gradient-descent-and-stochastic-gradient-descent/</a:t>
            </a:r>
            <a:endParaRPr lang="en-US"/>
          </a:p>
          <a:p>
            <a:pPr algn="l"/>
            <a:endParaRPr lang="en-US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0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4" grpId="0"/>
      <p:bldP spid="17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0E45-3AAA-A90D-D125-A0DFAD38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1158-1E0C-61DE-ECDA-D3D3741E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8861685" cy="578768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Optimization Process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78CA28-98F3-1334-E96B-69E51CAA5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r="3982"/>
          <a:stretch/>
        </p:blipFill>
        <p:spPr bwMode="auto">
          <a:xfrm>
            <a:off x="6931739" y="1896040"/>
            <a:ext cx="5303045" cy="329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4D203-63B9-03C9-7565-A5CEA39F6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4" y="1050955"/>
            <a:ext cx="6197054" cy="5015548"/>
          </a:xfrm>
        </p:spPr>
        <p:txBody>
          <a:bodyPr lIns="91440" tIns="45720" rIns="91440" bIns="45720" anchor="t"/>
          <a:lstStyle/>
          <a:p>
            <a:pPr marL="114300" indent="0" algn="l">
              <a:buNone/>
            </a:pPr>
            <a:endParaRPr lang="en-US" b="0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  <a:ea typeface="Open Sans"/>
                <a:cs typeface="Open Sans"/>
              </a:rPr>
              <a:t>Momentum Extension</a:t>
            </a:r>
          </a:p>
          <a:p>
            <a:pPr lvl="1"/>
            <a:r>
              <a:rPr lang="en-US" b="0" i="0">
                <a:effectLst/>
                <a:latin typeface="Söhne"/>
                <a:ea typeface="Open Sans Light"/>
                <a:cs typeface="Open Sans Light"/>
              </a:rPr>
              <a:t>GD incorporates a weighted average of recent gradients to improve convergence during learning.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  <a:ea typeface="Open Sans"/>
                <a:cs typeface="Open Sans"/>
              </a:rPr>
              <a:t>Learning Process</a:t>
            </a:r>
          </a:p>
          <a:p>
            <a:pPr lvl="1"/>
            <a:r>
              <a:rPr lang="en-US">
                <a:latin typeface="Söhne"/>
                <a:ea typeface="Open Sans Light"/>
                <a:cs typeface="Open Sans Light"/>
              </a:rPr>
              <a:t>Fixed Learning Rate</a:t>
            </a:r>
          </a:p>
          <a:p>
            <a:pPr lvl="1"/>
            <a:r>
              <a:rPr lang="en-US" i="0">
                <a:effectLst/>
                <a:latin typeface="Söhne"/>
                <a:ea typeface="Open Sans Light"/>
                <a:cs typeface="Open Sans Light"/>
              </a:rPr>
              <a:t>Gradually decreasing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  <a:ea typeface="Open Sans"/>
                <a:cs typeface="Open Sans"/>
              </a:rPr>
              <a:t>Derivative Computation</a:t>
            </a:r>
            <a:endParaRPr lang="en-US" b="1">
              <a:latin typeface="Söhne"/>
              <a:ea typeface="Open Sans"/>
              <a:cs typeface="Open Sans"/>
            </a:endParaRPr>
          </a:p>
          <a:p>
            <a:pPr lvl="1"/>
            <a:r>
              <a:rPr lang="en-US" b="0" i="0">
                <a:effectLst/>
                <a:latin typeface="Söhne"/>
                <a:ea typeface="Open Sans Light"/>
                <a:cs typeface="Open Sans Light"/>
              </a:rPr>
              <a:t>To efficiently compute derivatives needed for GD, backpropagation.</a:t>
            </a:r>
          </a:p>
          <a:p>
            <a:pPr lvl="1"/>
            <a:r>
              <a:rPr lang="en-US" b="0" i="0">
                <a:effectLst/>
                <a:latin typeface="Söhne"/>
                <a:ea typeface="Open Sans Light"/>
                <a:cs typeface="Open Sans Light"/>
              </a:rPr>
              <a:t>This is possible due to the translation of HOG and DSIFT into a Convolutional Neural Network (CNN).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7FA6344-1DA5-8CA8-0258-572E04DE8B59}"/>
              </a:ext>
            </a:extLst>
          </p:cNvPr>
          <p:cNvSpPr txBox="1"/>
          <p:nvPr/>
        </p:nvSpPr>
        <p:spPr>
          <a:xfrm>
            <a:off x="7271926" y="5192888"/>
            <a:ext cx="4032014" cy="110799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Times New Roman"/>
                <a:ea typeface="Open Sans"/>
                <a:cs typeface="Times New Roman"/>
              </a:rPr>
              <a:t>Mba, T. S. M. (2021, December 13). An intuitive explanation of gradient descent - towards data science. </a:t>
            </a:r>
            <a:r>
              <a:rPr lang="en-US" sz="1200" i="1">
                <a:latin typeface="Times New Roman"/>
                <a:ea typeface="Open Sans"/>
                <a:cs typeface="Times New Roman"/>
              </a:rPr>
              <a:t>Medium</a:t>
            </a:r>
            <a:r>
              <a:rPr lang="en-US" sz="1200">
                <a:latin typeface="Times New Roman"/>
                <a:ea typeface="Open Sans"/>
                <a:cs typeface="Times New Roman"/>
              </a:rPr>
              <a:t>. </a:t>
            </a:r>
            <a:r>
              <a:rPr lang="en-US" sz="1200">
                <a:latin typeface="Times New Roman"/>
                <a:ea typeface="Open Sans"/>
                <a:cs typeface="Times New Roman"/>
                <a:hlinkClick r:id="rId3"/>
              </a:rPr>
              <a:t>https://towardsdatascience.com/an-intuitive-explanation-of-gradient-descent-83adf68c9c33</a:t>
            </a:r>
            <a:endParaRPr lang="en-US"/>
          </a:p>
          <a:p>
            <a:endParaRPr lang="en-US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256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0E45-3AAA-A90D-D125-A0DFAD38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1158-1E0C-61DE-ECDA-D3D3741E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8861685" cy="578768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Recap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7FB7AEA-CB7A-CDC7-1A3E-48C78B569187}"/>
              </a:ext>
            </a:extLst>
          </p:cNvPr>
          <p:cNvSpPr txBox="1">
            <a:spLocks/>
          </p:cNvSpPr>
          <p:nvPr/>
        </p:nvSpPr>
        <p:spPr>
          <a:xfrm>
            <a:off x="538042" y="1090285"/>
            <a:ext cx="6619841" cy="57876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3600" b="1">
                <a:latin typeface="Söhne"/>
              </a:rPr>
              <a:t>So what are we doing again?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BD9A9E-5A0F-0DDC-969D-50228DAEC201}"/>
              </a:ext>
            </a:extLst>
          </p:cNvPr>
          <p:cNvSpPr/>
          <p:nvPr/>
        </p:nvSpPr>
        <p:spPr>
          <a:xfrm>
            <a:off x="8573728" y="4296697"/>
            <a:ext cx="193695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Find the image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2550DD-571A-FE88-681D-0F73D75B352A}"/>
              </a:ext>
            </a:extLst>
          </p:cNvPr>
          <p:cNvSpPr/>
          <p:nvPr/>
        </p:nvSpPr>
        <p:spPr>
          <a:xfrm>
            <a:off x="5707625" y="4296697"/>
            <a:ext cx="193695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Optimize Function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FA7DD1-EF80-9A2F-0877-E9EF669F51F6}"/>
              </a:ext>
            </a:extLst>
          </p:cNvPr>
          <p:cNvSpPr/>
          <p:nvPr/>
        </p:nvSpPr>
        <p:spPr>
          <a:xfrm>
            <a:off x="2556387" y="4296697"/>
            <a:ext cx="193695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Optimization</a:t>
            </a:r>
          </a:p>
          <a:p>
            <a:pPr algn="ctr"/>
            <a:r>
              <a:rPr lang="en-US"/>
              <a:t>Method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886D89-4FA2-890D-974F-966B7E1C914E}"/>
              </a:ext>
            </a:extLst>
          </p:cNvPr>
          <p:cNvSpPr/>
          <p:nvPr/>
        </p:nvSpPr>
        <p:spPr>
          <a:xfrm>
            <a:off x="2518273" y="2644569"/>
            <a:ext cx="193695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Deriveable</a:t>
            </a:r>
            <a:endParaRPr lang="en-US"/>
          </a:p>
          <a:p>
            <a:pPr algn="ctr"/>
            <a:r>
              <a:rPr lang="en-US"/>
              <a:t>Equation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34AAEB-D271-4D54-3FAA-9F62D23939EA}"/>
              </a:ext>
            </a:extLst>
          </p:cNvPr>
          <p:cNvSpPr/>
          <p:nvPr/>
        </p:nvSpPr>
        <p:spPr>
          <a:xfrm>
            <a:off x="8922774" y="2212204"/>
            <a:ext cx="1936955" cy="444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C9300E-0269-0638-14D2-002FE41B486E}"/>
              </a:ext>
            </a:extLst>
          </p:cNvPr>
          <p:cNvSpPr/>
          <p:nvPr/>
        </p:nvSpPr>
        <p:spPr>
          <a:xfrm>
            <a:off x="8922774" y="2984063"/>
            <a:ext cx="1936955" cy="444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DSIFT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22F47F-5A2B-554B-F11F-DD23B6FE14BE}"/>
              </a:ext>
            </a:extLst>
          </p:cNvPr>
          <p:cNvSpPr/>
          <p:nvPr/>
        </p:nvSpPr>
        <p:spPr>
          <a:xfrm>
            <a:off x="5739580" y="1897017"/>
            <a:ext cx="1936955" cy="1809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</a:t>
            </a:r>
          </a:p>
          <a:p>
            <a:pPr algn="ctr"/>
            <a:r>
              <a:rPr lang="en-US"/>
              <a:t>Framework</a:t>
            </a:r>
            <a:br>
              <a:rPr lang="en-US"/>
            </a:br>
            <a:r>
              <a:rPr lang="en-US"/>
              <a:t>1.CNN-DSIFT 2.CNN-HOG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49C45CC-2B68-706A-417B-B0FE3CA92E26}"/>
              </a:ext>
            </a:extLst>
          </p:cNvPr>
          <p:cNvSpPr/>
          <p:nvPr/>
        </p:nvSpPr>
        <p:spPr>
          <a:xfrm>
            <a:off x="7789606" y="4407255"/>
            <a:ext cx="639096" cy="678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8BCD78C-B1A6-8C55-23C4-74ACD98D1794}"/>
              </a:ext>
            </a:extLst>
          </p:cNvPr>
          <p:cNvSpPr/>
          <p:nvPr/>
        </p:nvSpPr>
        <p:spPr>
          <a:xfrm>
            <a:off x="4783394" y="4407255"/>
            <a:ext cx="639096" cy="678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E7C9FA5-C5AC-EEC4-2E27-C4637D87BD6F}"/>
              </a:ext>
            </a:extLst>
          </p:cNvPr>
          <p:cNvSpPr/>
          <p:nvPr/>
        </p:nvSpPr>
        <p:spPr>
          <a:xfrm>
            <a:off x="3041716" y="3706760"/>
            <a:ext cx="806246" cy="452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69392A83-5779-0847-EBFF-E6A0A1A2A4AD}"/>
              </a:ext>
            </a:extLst>
          </p:cNvPr>
          <p:cNvSpPr/>
          <p:nvPr/>
        </p:nvSpPr>
        <p:spPr>
          <a:xfrm>
            <a:off x="4565234" y="2657141"/>
            <a:ext cx="999823" cy="7008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DBAF63DB-6F8B-E0D6-8632-EC9FA5EE1A4B}"/>
              </a:ext>
            </a:extLst>
          </p:cNvPr>
          <p:cNvSpPr/>
          <p:nvPr/>
        </p:nvSpPr>
        <p:spPr>
          <a:xfrm>
            <a:off x="7789606" y="2451481"/>
            <a:ext cx="999823" cy="7008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3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92F7-5851-7E8B-8D7C-A5393647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C699-58EA-B886-BE55-D816EDDA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578768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Application of Inversion Technique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FA4CF-308E-BDC0-A877-358DAEB46F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1198440"/>
            <a:ext cx="10515511" cy="3427942"/>
          </a:xfrm>
        </p:spPr>
        <p:txBody>
          <a:bodyPr lIns="91440" tIns="45720" rIns="91440" bIns="45720" anchor="t"/>
          <a:lstStyle/>
          <a:p>
            <a:pPr marL="457200" indent="-342900"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Improving Interpretability of CNNs</a:t>
            </a:r>
          </a:p>
          <a:p>
            <a:pPr marL="457200" indent="-342900"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Enhancing Computer Vision Techniques</a:t>
            </a:r>
          </a:p>
          <a:p>
            <a:pPr marL="457200" indent="-342900"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Robustness and Security</a:t>
            </a:r>
          </a:p>
          <a:p>
            <a:pPr marL="457200" indent="-342900"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Model Optimization</a:t>
            </a:r>
          </a:p>
          <a:p>
            <a:pPr marL="457200" indent="-342900"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Neural Network Debugging</a:t>
            </a:r>
          </a:p>
          <a:p>
            <a:pPr marL="457200" indent="-342900"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8972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06419-FCA0-FC4F-1470-B66C517B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535E-98D2-3979-DF10-AC86DA4D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Results and Conclusion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6CF41-9DBE-0E60-D4E6-565B0BACE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1198439"/>
            <a:ext cx="10515511" cy="4327289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The study compared its inversion method with </a:t>
            </a:r>
            <a:r>
              <a:rPr lang="en-US" err="1">
                <a:latin typeface="Open Sans"/>
                <a:ea typeface="Open Sans"/>
                <a:cs typeface="Open Sans"/>
              </a:rPr>
              <a:t>HOGgle</a:t>
            </a:r>
            <a:r>
              <a:rPr lang="en-US">
                <a:latin typeface="Open Sans"/>
                <a:ea typeface="Open Sans"/>
                <a:cs typeface="Open Sans"/>
              </a:rPr>
              <a:t>.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Although </a:t>
            </a:r>
            <a:r>
              <a:rPr lang="en-US" err="1">
                <a:latin typeface="Open Sans"/>
                <a:ea typeface="Open Sans"/>
                <a:cs typeface="Open Sans"/>
              </a:rPr>
              <a:t>HOGgle</a:t>
            </a:r>
            <a:r>
              <a:rPr lang="en-US">
                <a:latin typeface="Open Sans"/>
                <a:ea typeface="Open Sans"/>
                <a:cs typeface="Open Sans"/>
              </a:rPr>
              <a:t> is </a:t>
            </a:r>
            <a:r>
              <a:rPr lang="en-US" b="1">
                <a:latin typeface="Open Sans"/>
                <a:ea typeface="Open Sans"/>
                <a:cs typeface="Open Sans"/>
              </a:rPr>
              <a:t>faster</a:t>
            </a:r>
            <a:r>
              <a:rPr lang="en-US">
                <a:latin typeface="Open Sans"/>
                <a:ea typeface="Open Sans"/>
                <a:cs typeface="Open Sans"/>
              </a:rPr>
              <a:t>, the proposed method showed </a:t>
            </a:r>
            <a:r>
              <a:rPr lang="en-US" b="1">
                <a:latin typeface="Open Sans"/>
                <a:ea typeface="Open Sans"/>
                <a:cs typeface="Open Sans"/>
              </a:rPr>
              <a:t>superior accuracy </a:t>
            </a:r>
          </a:p>
          <a:p>
            <a:pPr marL="342900" lvl="1" indent="0">
              <a:buNone/>
            </a:pPr>
            <a:r>
              <a:rPr lang="en-US">
                <a:latin typeface="Open Sans"/>
                <a:ea typeface="Open Sans"/>
                <a:cs typeface="Open Sans"/>
              </a:rPr>
              <a:t>(66% vs 28% reconstruction error).</a:t>
            </a:r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>
                <a:latin typeface="Open Sans"/>
                <a:ea typeface="Open Sans"/>
                <a:cs typeface="Open Sans"/>
              </a:rPr>
              <a:t>DSIFT, provided reconstructions that were both quantitatively and qualitatively superior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Reconstructions demonstrated the locality of CNN features and the potential for smaller effective receptive fields.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066D-2D67-8648-B305-3BDA47C1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16215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06419-FCA0-FC4F-1470-B66C517B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535E-98D2-3979-DF10-AC86DA4D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549271"/>
          </a:xfrm>
        </p:spPr>
        <p:txBody>
          <a:bodyPr lIns="91440" tIns="45720" rIns="91440" bIns="45720" anchor="t"/>
          <a:lstStyle/>
          <a:p>
            <a:r>
              <a:rPr lang="en-US"/>
              <a:t>Summary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4697-2AFF-D5AB-81A7-ECD8F55F6ED1}"/>
              </a:ext>
            </a:extLst>
          </p:cNvPr>
          <p:cNvSpPr txBox="1"/>
          <p:nvPr/>
        </p:nvSpPr>
        <p:spPr>
          <a:xfrm>
            <a:off x="626443" y="1042219"/>
            <a:ext cx="333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Similarities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24C95-4B6B-C640-EB5B-D4D1190EF605}"/>
              </a:ext>
            </a:extLst>
          </p:cNvPr>
          <p:cNvSpPr txBox="1"/>
          <p:nvPr/>
        </p:nvSpPr>
        <p:spPr>
          <a:xfrm>
            <a:off x="626443" y="1539370"/>
            <a:ext cx="10044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Söhne"/>
              </a:rPr>
              <a:t>Both papers aim to provide insights into the feature representations learned by CNNs.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Söhne"/>
              </a:rPr>
              <a:t>They use visualization techniques to understand what activates certain neurons or layers within the networks.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Söhne"/>
              </a:rPr>
              <a:t>Each study works toward improving the interpretability of CNNs, which is crucial for improving model architectures and troubleshooting.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0213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06419-FCA0-FC4F-1470-B66C517B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535E-98D2-3979-DF10-AC86DA4D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505431"/>
          </a:xfrm>
        </p:spPr>
        <p:txBody>
          <a:bodyPr lIns="91440" tIns="45720" rIns="91440" bIns="45720" anchor="t"/>
          <a:lstStyle/>
          <a:p>
            <a:r>
              <a:rPr lang="en-US"/>
              <a:t>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BCB3A3-E41F-E7CE-2AC6-F5392BDE5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8681"/>
              </p:ext>
            </p:extLst>
          </p:nvPr>
        </p:nvGraphicFramePr>
        <p:xfrm>
          <a:off x="838200" y="1611629"/>
          <a:ext cx="10515600" cy="3558906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46462374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7047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63402220"/>
                    </a:ext>
                  </a:extLst>
                </a:gridCol>
              </a:tblGrid>
              <a:tr h="805300"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Aspect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"Visualizing and Understanding Convolutional Networks" by Zeiler and Fergus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“Understanding Deep Image Representations by Inverting Them”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by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Mahendran and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Vedaldi's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Paper</a:t>
                      </a:r>
                      <a:endParaRPr lang="en-US" sz="1400" i="0" u="none" strike="noStrike" noProof="0">
                        <a:solidFill>
                          <a:srgbClr val="000000"/>
                        </a:solidFill>
                        <a:latin typeface="Open San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150594"/>
                  </a:ext>
                </a:extLst>
              </a:tr>
              <a:tr h="80530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Objective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To provide insights into CNN feature representations and improve model interpretability.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To invert image representations in CNNs for better understanding and visualization.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868756"/>
                  </a:ext>
                </a:extLst>
              </a:tr>
              <a:tr h="80530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Approach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Uses a deconvolutional network approach to map features back to input space.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Applies an optimization method to invert representations to the image space.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901578"/>
                  </a:ext>
                </a:extLst>
              </a:tr>
              <a:tr h="571503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Improvements Based on Findings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Adjusts CNN architectures for better ImageNet performance.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Proposes potential improvements in the interpretability of CNNs.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026089"/>
                  </a:ext>
                </a:extLst>
              </a:tr>
              <a:tr h="571503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Feature Visualization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Focuses on what activates neurons or layers.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Looks at invariance and abstraction in representations.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8599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2AA10A4-2A84-B5DF-60D1-857097C2C658}"/>
              </a:ext>
            </a:extLst>
          </p:cNvPr>
          <p:cNvSpPr txBox="1"/>
          <p:nvPr/>
        </p:nvSpPr>
        <p:spPr>
          <a:xfrm>
            <a:off x="795776" y="1042219"/>
            <a:ext cx="33326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Dissimilarities</a:t>
            </a:r>
            <a:endParaRPr lang="en-US" b="1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57248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B571E-E76E-3346-B1D4-0A38FBDA963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br>
              <a:rPr lang="de-DE"/>
            </a:br>
            <a:r>
              <a:rPr lang="de-DE"/>
              <a:t>Attention!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FDFB-973F-3A44-B7E3-503460648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604" y="4906386"/>
            <a:ext cx="10924116" cy="122396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19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5E93-D1B2-4407-AC78-4F046C1D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824FA7-AD48-4E8C-8068-ABBB89A673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42044" y="1436688"/>
            <a:ext cx="653592" cy="4151312"/>
          </a:xfrm>
        </p:spPr>
        <p:txBody>
          <a:bodyPr/>
          <a:lstStyle/>
          <a:p>
            <a:pPr algn="l"/>
            <a:r>
              <a:rPr lang="de-DE"/>
              <a:t>4</a:t>
            </a:r>
          </a:p>
          <a:p>
            <a:pPr algn="l"/>
            <a:r>
              <a:rPr lang="de-DE"/>
              <a:t>12</a:t>
            </a:r>
          </a:p>
          <a:p>
            <a:pPr algn="l"/>
            <a:r>
              <a:rPr lang="de-DE"/>
              <a:t>26</a:t>
            </a:r>
          </a:p>
          <a:p>
            <a:pPr algn="l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5B3DA0-CADC-4F74-97CD-D06AA92EFF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6534" y="1436688"/>
            <a:ext cx="10273695" cy="4151312"/>
          </a:xfrm>
        </p:spPr>
        <p:txBody>
          <a:bodyPr/>
          <a:lstStyle/>
          <a:p>
            <a:r>
              <a:rPr lang="de-DE" err="1"/>
              <a:t>Visualising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Understanding </a:t>
            </a:r>
            <a:r>
              <a:rPr lang="de-DE" err="1"/>
              <a:t>Convolutional</a:t>
            </a:r>
            <a:r>
              <a:rPr lang="de-DE"/>
              <a:t> Networks (Zeiler &amp; </a:t>
            </a:r>
            <a:r>
              <a:rPr lang="de-DE" err="1"/>
              <a:t>Fergus</a:t>
            </a:r>
            <a:r>
              <a:rPr lang="de-DE"/>
              <a:t>, 2014)</a:t>
            </a:r>
          </a:p>
          <a:p>
            <a:r>
              <a:rPr lang="de-DE"/>
              <a:t>Understanding </a:t>
            </a:r>
            <a:r>
              <a:rPr lang="de-DE" err="1"/>
              <a:t>Deep</a:t>
            </a:r>
            <a:r>
              <a:rPr lang="de-DE"/>
              <a:t> Image </a:t>
            </a:r>
            <a:r>
              <a:rPr lang="de-DE" err="1"/>
              <a:t>Representation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Inverting</a:t>
            </a:r>
            <a:r>
              <a:rPr lang="de-DE"/>
              <a:t> </a:t>
            </a:r>
            <a:r>
              <a:rPr lang="de-DE" err="1"/>
              <a:t>Them</a:t>
            </a:r>
            <a:r>
              <a:rPr lang="de-DE"/>
              <a:t> (</a:t>
            </a:r>
            <a:r>
              <a:rPr lang="de-DE" err="1"/>
              <a:t>Mahendran</a:t>
            </a:r>
            <a:r>
              <a:rPr lang="de-DE"/>
              <a:t> &amp; </a:t>
            </a:r>
            <a:r>
              <a:rPr lang="de-DE" err="1"/>
              <a:t>Vedaldi</a:t>
            </a:r>
            <a:r>
              <a:rPr lang="de-DE"/>
              <a:t>, 2014)</a:t>
            </a:r>
          </a:p>
          <a:p>
            <a:r>
              <a:rPr lang="de-DE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5001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1FFB8-EF48-8072-8C15-14438EBA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95391B8-E0E3-9891-294C-1909E4A9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71DA3-BAA1-CB0A-21E5-56E1D1C82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444" y="966121"/>
            <a:ext cx="11100335" cy="484112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342900">
              <a:buFont typeface="+mj-lt"/>
              <a:buAutoNum type="arabicPeriod"/>
            </a:pPr>
            <a:r>
              <a:rPr lang="de-DE" sz="1400">
                <a:latin typeface="Open Sans"/>
                <a:ea typeface="Open Sans"/>
                <a:cs typeface="Open Sans"/>
              </a:rPr>
              <a:t>Zeiler, M. D., &amp; Fergus, R. (2014). </a:t>
            </a:r>
            <a:r>
              <a:rPr lang="de-DE" sz="1400" err="1">
                <a:latin typeface="Open Sans"/>
                <a:ea typeface="Open Sans"/>
                <a:cs typeface="Open Sans"/>
              </a:rPr>
              <a:t>Visualizing</a:t>
            </a:r>
            <a:r>
              <a:rPr lang="de-DE" sz="1400">
                <a:latin typeface="Open Sans"/>
                <a:ea typeface="Open Sans"/>
                <a:cs typeface="Open Sans"/>
              </a:rPr>
              <a:t> and </a:t>
            </a:r>
            <a:r>
              <a:rPr lang="de-DE" sz="1400" err="1">
                <a:latin typeface="Open Sans"/>
                <a:ea typeface="Open Sans"/>
                <a:cs typeface="Open Sans"/>
              </a:rPr>
              <a:t>understanding</a:t>
            </a:r>
            <a:r>
              <a:rPr lang="de-DE" sz="1400">
                <a:latin typeface="Open Sans"/>
                <a:ea typeface="Open Sans"/>
                <a:cs typeface="Open Sans"/>
              </a:rPr>
              <a:t> </a:t>
            </a:r>
            <a:r>
              <a:rPr lang="de-DE" sz="1400" err="1">
                <a:latin typeface="Open Sans"/>
                <a:ea typeface="Open Sans"/>
                <a:cs typeface="Open Sans"/>
              </a:rPr>
              <a:t>convolutional</a:t>
            </a:r>
            <a:r>
              <a:rPr lang="de-DE" sz="1400">
                <a:latin typeface="Open Sans"/>
                <a:ea typeface="Open Sans"/>
                <a:cs typeface="Open Sans"/>
              </a:rPr>
              <a:t> </a:t>
            </a:r>
            <a:r>
              <a:rPr lang="de-DE" sz="1400" err="1">
                <a:latin typeface="Open Sans"/>
                <a:ea typeface="Open Sans"/>
                <a:cs typeface="Open Sans"/>
              </a:rPr>
              <a:t>networks</a:t>
            </a:r>
            <a:r>
              <a:rPr lang="de-DE" sz="1400">
                <a:latin typeface="Open Sans"/>
                <a:ea typeface="Open Sans"/>
                <a:cs typeface="Open Sans"/>
              </a:rPr>
              <a:t>. In </a:t>
            </a:r>
            <a:r>
              <a:rPr lang="de-DE" sz="1400" i="1" err="1">
                <a:latin typeface="Open Sans"/>
                <a:ea typeface="Open Sans"/>
                <a:cs typeface="Open Sans"/>
              </a:rPr>
              <a:t>Lecture</a:t>
            </a:r>
            <a:r>
              <a:rPr lang="de-DE" sz="1400" i="1">
                <a:latin typeface="Open Sans"/>
                <a:ea typeface="Open Sans"/>
                <a:cs typeface="Open Sans"/>
              </a:rPr>
              <a:t> Notes in Computer Science</a:t>
            </a:r>
            <a:r>
              <a:rPr lang="de-DE" sz="1400">
                <a:latin typeface="Open Sans"/>
                <a:ea typeface="Open Sans"/>
                <a:cs typeface="Open Sans"/>
              </a:rPr>
              <a:t> (pp. 818–833). https://doi.org/10.1007/978-3-319-10590-1_53</a:t>
            </a:r>
          </a:p>
          <a:p>
            <a:pPr marL="457200" indent="-342900">
              <a:buFont typeface="+mj-lt"/>
              <a:buAutoNum type="arabicPeriod"/>
            </a:pPr>
            <a:r>
              <a:rPr lang="en-US" sz="1400" b="0" i="1" u="none" strike="noStrike">
                <a:solidFill>
                  <a:srgbClr val="000000"/>
                </a:solidFill>
                <a:effectLst/>
                <a:latin typeface="Times New Roman"/>
                <a:ea typeface="Open Sans"/>
                <a:cs typeface="Open Sans"/>
              </a:rPr>
              <a:t>OpenCV: Introduction to SIFT (Scale-Invariant Feature Transform)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Times New Roman"/>
                <a:ea typeface="Open Sans"/>
                <a:cs typeface="Open Sans"/>
              </a:rPr>
              <a:t>. (n.d.). </a:t>
            </a:r>
            <a:r>
              <a:rPr lang="en-US" sz="1400" b="0" i="0" u="sng" strike="noStrike">
                <a:solidFill>
                  <a:srgbClr val="C61A27"/>
                </a:solidFill>
                <a:effectLst/>
                <a:latin typeface="Times New Roman"/>
                <a:ea typeface="Open Sans"/>
                <a:cs typeface="Open Sans"/>
                <a:hlinkClick r:id="rId2"/>
              </a:rPr>
              <a:t>https://docs.opencv.org/3.4/da/df5/tutorial_py_sift_intro.html</a:t>
            </a:r>
            <a:r>
              <a:rPr lang="en-US" sz="1400" b="0" i="0">
                <a:solidFill>
                  <a:srgbClr val="000000"/>
                </a:solidFill>
                <a:effectLst/>
                <a:latin typeface="Open Sans"/>
                <a:ea typeface="Open Sans"/>
                <a:cs typeface="Open Sans"/>
              </a:rPr>
              <a:t>​</a:t>
            </a:r>
          </a:p>
          <a:p>
            <a:pPr marL="457200" indent="-342900">
              <a:buFont typeface="+mj-lt"/>
              <a:buAutoNum type="arabicPeriod"/>
            </a:pP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Mittal, K. (2021, December 24). A gentle introduction into the histogram of oriented gradients. </a:t>
            </a:r>
            <a:r>
              <a:rPr lang="en-US" sz="1400" i="1">
                <a:effectLst/>
                <a:latin typeface="Times New Roman"/>
                <a:ea typeface="Open Sans"/>
                <a:cs typeface="Open Sans"/>
              </a:rPr>
              <a:t>Medium</a:t>
            </a: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. </a:t>
            </a:r>
            <a:r>
              <a:rPr lang="en-US" sz="1400">
                <a:effectLst/>
                <a:latin typeface="Times New Roman"/>
                <a:ea typeface="Open Sans"/>
                <a:cs typeface="Open Sans"/>
                <a:hlinkClick r:id="rId3"/>
              </a:rPr>
              <a:t>https://medium.com/analytics-vidhya/a-gentle-introduction-into-the-histogram-of-oriented-gradients-fdee9ed8f2aa</a:t>
            </a:r>
            <a:endParaRPr lang="en-US" sz="1400">
              <a:effectLst/>
              <a:latin typeface="Times New Roman"/>
              <a:ea typeface="Open Sans"/>
              <a:cs typeface="Open Sans"/>
            </a:endParaRPr>
          </a:p>
          <a:p>
            <a:pPr marL="457200" indent="-342900">
              <a:buFont typeface="+mj-lt"/>
              <a:buAutoNum type="arabicPeriod"/>
            </a:pP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Mahendran, A., &amp; </a:t>
            </a:r>
            <a:r>
              <a:rPr lang="en-US" sz="1400" err="1">
                <a:effectLst/>
                <a:latin typeface="Times New Roman"/>
                <a:ea typeface="Open Sans"/>
                <a:cs typeface="Open Sans"/>
              </a:rPr>
              <a:t>Vedaldi</a:t>
            </a: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, A. (2014). Understanding deep image representations by inverting them. </a:t>
            </a:r>
            <a:r>
              <a:rPr lang="en-US" sz="1400" i="1" err="1">
                <a:effectLst/>
                <a:latin typeface="Times New Roman"/>
                <a:ea typeface="Open Sans"/>
                <a:cs typeface="Open Sans"/>
              </a:rPr>
              <a:t>arXiv</a:t>
            </a:r>
            <a:r>
              <a:rPr lang="en-US" sz="1400" i="1">
                <a:effectLst/>
                <a:latin typeface="Times New Roman"/>
                <a:ea typeface="Open Sans"/>
                <a:cs typeface="Open Sans"/>
              </a:rPr>
              <a:t> (Cornell University)</a:t>
            </a: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. https://doi.org/10.48550/arxiv.1412.0035</a:t>
            </a:r>
            <a:endParaRPr lang="en-US" sz="1400">
              <a:solidFill>
                <a:srgbClr val="000000"/>
              </a:solidFill>
              <a:latin typeface="Times New Roman"/>
              <a:ea typeface="Open Sans"/>
              <a:cs typeface="Open Sans"/>
            </a:endParaRPr>
          </a:p>
          <a:p>
            <a:pPr marL="457200" indent="-342900">
              <a:buFont typeface="+mj-lt"/>
              <a:buAutoNum type="arabicPeriod"/>
            </a:pP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Mba, T. S. M. (2021, December 13). An intuitive explanation of gradient descent - towards data science. </a:t>
            </a:r>
            <a:r>
              <a:rPr lang="en-US" sz="1400" i="1">
                <a:effectLst/>
                <a:latin typeface="Times New Roman"/>
                <a:ea typeface="Open Sans"/>
                <a:cs typeface="Open Sans"/>
              </a:rPr>
              <a:t>Medium</a:t>
            </a: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. https://towardsdatascience.com/an-intuitive-explanation-of-gradient-descent-83adf68c9c33</a:t>
            </a:r>
          </a:p>
          <a:p>
            <a:pPr marL="457200" indent="-342900">
              <a:buFont typeface="+mj-lt"/>
              <a:buAutoNum type="arabicPeriod"/>
            </a:pP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Professor Dave Explains. (2018, April 3). </a:t>
            </a:r>
            <a:r>
              <a:rPr lang="en-US" sz="1400" i="1">
                <a:effectLst/>
                <a:latin typeface="Times New Roman"/>
                <a:ea typeface="Open Sans"/>
                <a:cs typeface="Open Sans"/>
              </a:rPr>
              <a:t>Finding local maxima and minima by differentiation</a:t>
            </a: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 [Video]. YouTube. </a:t>
            </a:r>
            <a:r>
              <a:rPr lang="en-US" sz="1400">
                <a:effectLst/>
                <a:latin typeface="Times New Roman"/>
                <a:ea typeface="Open Sans"/>
                <a:cs typeface="Open Sans"/>
                <a:hlinkClick r:id="rId4"/>
              </a:rPr>
              <a:t>https://www.youtube.com/watch?v=pvLj1s7SOtk</a:t>
            </a:r>
            <a:endParaRPr lang="de-DE" sz="1400">
              <a:latin typeface="Times New Roman"/>
              <a:ea typeface="Open Sans"/>
              <a:cs typeface="Open Sans"/>
            </a:endParaRPr>
          </a:p>
          <a:p>
            <a:pPr marL="457200" indent="-342900">
              <a:buFont typeface="+mj-lt"/>
              <a:buAutoNum type="arabicPeriod"/>
            </a:pPr>
            <a:r>
              <a:rPr lang="en-US" sz="1400" err="1">
                <a:effectLst/>
                <a:latin typeface="Times New Roman"/>
                <a:ea typeface="Open Sans"/>
                <a:cs typeface="Open Sans"/>
              </a:rPr>
              <a:t>GeeksforGeeks</a:t>
            </a: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. (2023, April 23). </a:t>
            </a:r>
            <a:r>
              <a:rPr lang="en-US" sz="1400" i="1">
                <a:effectLst/>
                <a:latin typeface="Times New Roman"/>
                <a:ea typeface="Open Sans"/>
                <a:cs typeface="Open Sans"/>
              </a:rPr>
              <a:t>Difference between Batch Gradient Descent and Stochastic Gradient Descent</a:t>
            </a:r>
            <a:r>
              <a:rPr lang="en-US" sz="1400">
                <a:effectLst/>
                <a:latin typeface="Times New Roman"/>
                <a:ea typeface="Open Sans"/>
                <a:cs typeface="Open Sans"/>
              </a:rPr>
              <a:t>. </a:t>
            </a:r>
            <a:r>
              <a:rPr lang="en-US" sz="1400">
                <a:effectLst/>
                <a:latin typeface="Times New Roman"/>
                <a:ea typeface="Open Sans"/>
                <a:cs typeface="Open Sans"/>
                <a:hlinkClick r:id="rId5"/>
              </a:rPr>
              <a:t>https://www.geeksforgeeks.org/difference-between-batch-gradient-descent-and-stochastic-gradient-descent/</a:t>
            </a:r>
            <a:endParaRPr lang="en-US" sz="1400">
              <a:latin typeface="Times New Roman"/>
              <a:ea typeface="Open Sans"/>
              <a:cs typeface="Open Sans"/>
            </a:endParaRPr>
          </a:p>
          <a:p>
            <a:pPr marL="457200" indent="-342900">
              <a:buAutoNum type="arabicPeriod"/>
            </a:pPr>
            <a:r>
              <a:rPr lang="en-US" sz="1400">
                <a:latin typeface="Open Sans"/>
                <a:ea typeface="Open Sans"/>
                <a:cs typeface="Open Sans"/>
              </a:rPr>
              <a:t>Mittal, K. (2021, December 24). A gentle introduction into the histogram of oriented gradients. </a:t>
            </a:r>
            <a:r>
              <a:rPr lang="en-US" sz="1400" i="1">
                <a:latin typeface="Open Sans"/>
                <a:ea typeface="Open Sans"/>
                <a:cs typeface="Open Sans"/>
              </a:rPr>
              <a:t>Medium</a:t>
            </a:r>
            <a:r>
              <a:rPr lang="en-US" sz="1400">
                <a:latin typeface="Open Sans"/>
                <a:ea typeface="Open Sans"/>
                <a:cs typeface="Open Sans"/>
              </a:rPr>
              <a:t>. </a:t>
            </a:r>
            <a:r>
              <a:rPr lang="en-US" sz="1400">
                <a:latin typeface="Open Sans"/>
                <a:ea typeface="Open Sans"/>
                <a:cs typeface="Open Sans"/>
                <a:hlinkClick r:id="rId3"/>
              </a:rPr>
              <a:t>https://medium.com/analytics-vidhya/a-gentle-introduction-into-the-histogram-of-oriented-gradients-fdee9ed8f2aa</a:t>
            </a:r>
            <a:endParaRPr lang="en-US" sz="1400">
              <a:latin typeface="Open Sans"/>
              <a:ea typeface="Open Sans"/>
              <a:cs typeface="Open Sans"/>
            </a:endParaRPr>
          </a:p>
          <a:p>
            <a:pPr marL="457200" indent="-342900">
              <a:buAutoNum type="arabicPeriod"/>
            </a:pPr>
            <a:r>
              <a:rPr lang="en-US" sz="1400">
                <a:latin typeface="Times New Roman"/>
                <a:ea typeface="Open Sans"/>
                <a:cs typeface="Times New Roman"/>
              </a:rPr>
              <a:t>Mahendran, A., &amp; </a:t>
            </a:r>
            <a:r>
              <a:rPr lang="en-US" sz="1400" err="1">
                <a:latin typeface="Times New Roman"/>
                <a:ea typeface="Open Sans"/>
                <a:cs typeface="Times New Roman"/>
              </a:rPr>
              <a:t>Vedaldi</a:t>
            </a:r>
            <a:r>
              <a:rPr lang="en-US" sz="1400">
                <a:latin typeface="Times New Roman"/>
                <a:ea typeface="Open Sans"/>
                <a:cs typeface="Times New Roman"/>
              </a:rPr>
              <a:t>, A. (2014). Understanding deep image representations by inverting them. </a:t>
            </a:r>
            <a:r>
              <a:rPr lang="en-US" sz="1400" i="1" err="1">
                <a:latin typeface="Times New Roman"/>
                <a:ea typeface="Open Sans"/>
                <a:cs typeface="Times New Roman"/>
              </a:rPr>
              <a:t>arXiv</a:t>
            </a:r>
            <a:r>
              <a:rPr lang="en-US" sz="1400" i="1">
                <a:latin typeface="Times New Roman"/>
                <a:ea typeface="Open Sans"/>
                <a:cs typeface="Times New Roman"/>
              </a:rPr>
              <a:t> (Cornell University)</a:t>
            </a:r>
            <a:r>
              <a:rPr lang="en-US" sz="1400">
                <a:latin typeface="Times New Roman"/>
                <a:ea typeface="Open Sans"/>
                <a:cs typeface="Times New Roman"/>
              </a:rPr>
              <a:t>. </a:t>
            </a:r>
            <a:r>
              <a:rPr lang="en-US" sz="1400">
                <a:latin typeface="Times New Roman"/>
                <a:ea typeface="Open Sans"/>
                <a:cs typeface="Times New Roman"/>
                <a:hlinkClick r:id="rId6"/>
              </a:rPr>
              <a:t>https://doi.org/10.48550/arxiv.1412.0035</a:t>
            </a:r>
            <a:endParaRPr lang="en-US" sz="1400">
              <a:ea typeface="Open Sans"/>
            </a:endParaRPr>
          </a:p>
          <a:p>
            <a:pPr marL="457200" indent="-342900">
              <a:buAutoNum type="arabicPeriod"/>
            </a:pPr>
            <a:endParaRPr lang="en-US" sz="1400">
              <a:latin typeface="Open Sans"/>
            </a:endParaRPr>
          </a:p>
          <a:p>
            <a:pPr marL="457200" indent="-342900">
              <a:buAutoNum type="arabicPeriod"/>
            </a:pPr>
            <a:endParaRPr lang="en-US" sz="1400">
              <a:latin typeface="Times New Roman" panose="02020603050405020304" pitchFamily="18" charset="0"/>
            </a:endParaRPr>
          </a:p>
          <a:p>
            <a:pPr marL="457200" indent="-342900">
              <a:buAutoNum type="arabicPeriod"/>
            </a:pPr>
            <a:endParaRPr lang="en-US" sz="1400">
              <a:latin typeface="Times New Roman" panose="02020603050405020304" pitchFamily="18" charset="0"/>
            </a:endParaRPr>
          </a:p>
          <a:p>
            <a:pPr marL="457200" indent="-342900">
              <a:buAutoNum type="arabicPeriod"/>
            </a:pPr>
            <a:endParaRPr 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255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6313-6308-A043-B34B-6E137DC8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/>
              <a:t>Backup </a:t>
            </a:r>
            <a:r>
              <a:rPr lang="de-DE" b="0" err="1"/>
              <a:t>Slides</a:t>
            </a:r>
            <a:endParaRPr lang="de-DE" b="0"/>
          </a:p>
        </p:txBody>
      </p:sp>
    </p:spTree>
    <p:extLst>
      <p:ext uri="{BB962C8B-B14F-4D97-AF65-F5344CB8AC3E}">
        <p14:creationId xmlns:p14="http://schemas.microsoft.com/office/powerpoint/2010/main" val="677360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335B7-8A36-8233-9096-725EA08E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5D468D8-152B-ABFA-E9CD-94CA504C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Improving</a:t>
            </a:r>
            <a:r>
              <a:rPr lang="de-DE"/>
              <a:t> Model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08FBED-C3E0-2542-A5FA-9108495513F8}"/>
              </a:ext>
            </a:extLst>
          </p:cNvPr>
          <p:cNvCxnSpPr>
            <a:cxnSpLocks/>
          </p:cNvCxnSpPr>
          <p:nvPr/>
        </p:nvCxnSpPr>
        <p:spPr>
          <a:xfrm>
            <a:off x="1445189" y="3621314"/>
            <a:ext cx="894703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-up of a mosaic&#10;&#10;Description automatically generated">
            <a:extLst>
              <a:ext uri="{FF2B5EF4-FFF2-40B4-BE49-F238E27FC236}">
                <a16:creationId xmlns:a16="http://schemas.microsoft.com/office/drawing/2014/main" id="{9FE823D8-040B-FF4A-B6DA-1F9485807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27" y="1596218"/>
            <a:ext cx="2371787" cy="1938364"/>
          </a:xfrm>
          <a:prstGeom prst="rect">
            <a:avLst/>
          </a:prstGeom>
        </p:spPr>
      </p:pic>
      <p:pic>
        <p:nvPicPr>
          <p:cNvPr id="16" name="Picture 1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2B982868-6B24-9F49-925F-5E8FA7B30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88" y="1610762"/>
            <a:ext cx="3217244" cy="1934376"/>
          </a:xfrm>
          <a:prstGeom prst="rect">
            <a:avLst/>
          </a:prstGeom>
        </p:spPr>
      </p:pic>
      <p:pic>
        <p:nvPicPr>
          <p:cNvPr id="18" name="Picture 17" descr="A close up of a grid&#10;&#10;Description automatically generated">
            <a:extLst>
              <a:ext uri="{FF2B5EF4-FFF2-40B4-BE49-F238E27FC236}">
                <a16:creationId xmlns:a16="http://schemas.microsoft.com/office/drawing/2014/main" id="{E7CA9DAA-393B-ED42-9496-343A667B7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27" y="3722590"/>
            <a:ext cx="2371788" cy="1938365"/>
          </a:xfrm>
          <a:prstGeom prst="rect">
            <a:avLst/>
          </a:prstGeom>
        </p:spPr>
      </p:pic>
      <p:pic>
        <p:nvPicPr>
          <p:cNvPr id="20" name="Picture 19" descr="A grid of squares with different patterns&#10;&#10;Description automatically generated with medium confidence">
            <a:extLst>
              <a:ext uri="{FF2B5EF4-FFF2-40B4-BE49-F238E27FC236}">
                <a16:creationId xmlns:a16="http://schemas.microsoft.com/office/drawing/2014/main" id="{1DA412B9-6765-2941-96C8-18F68AAC9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88" y="3722590"/>
            <a:ext cx="3217244" cy="191689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9138CC-63FD-DA4D-9BC5-921E5D22B4EF}"/>
              </a:ext>
            </a:extLst>
          </p:cNvPr>
          <p:cNvCxnSpPr>
            <a:cxnSpLocks/>
          </p:cNvCxnSpPr>
          <p:nvPr/>
        </p:nvCxnSpPr>
        <p:spPr>
          <a:xfrm flipV="1">
            <a:off x="6096000" y="1077686"/>
            <a:ext cx="0" cy="458326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446D23-27BC-C743-8B7B-1AC1412CA52B}"/>
              </a:ext>
            </a:extLst>
          </p:cNvPr>
          <p:cNvCxnSpPr>
            <a:cxnSpLocks/>
          </p:cNvCxnSpPr>
          <p:nvPr/>
        </p:nvCxnSpPr>
        <p:spPr>
          <a:xfrm flipV="1">
            <a:off x="2663372" y="1056215"/>
            <a:ext cx="0" cy="458326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FE344E-71D6-3245-95AB-F3840B83012E}"/>
              </a:ext>
            </a:extLst>
          </p:cNvPr>
          <p:cNvCxnSpPr>
            <a:cxnSpLocks/>
          </p:cNvCxnSpPr>
          <p:nvPr/>
        </p:nvCxnSpPr>
        <p:spPr>
          <a:xfrm>
            <a:off x="1427555" y="1524154"/>
            <a:ext cx="894703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402E513-915C-EC42-8A39-23944E0D3F98}"/>
              </a:ext>
            </a:extLst>
          </p:cNvPr>
          <p:cNvSpPr txBox="1"/>
          <p:nvPr/>
        </p:nvSpPr>
        <p:spPr>
          <a:xfrm>
            <a:off x="3178627" y="1004461"/>
            <a:ext cx="23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/>
              <a:t>Layer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4007E0-917B-D346-80A7-DC0E672E294D}"/>
              </a:ext>
            </a:extLst>
          </p:cNvPr>
          <p:cNvSpPr txBox="1"/>
          <p:nvPr/>
        </p:nvSpPr>
        <p:spPr>
          <a:xfrm>
            <a:off x="7064316" y="967969"/>
            <a:ext cx="23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/>
              <a:t>Layer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F40872-61B6-B947-A718-1CCDFC5CDFCB}"/>
              </a:ext>
            </a:extLst>
          </p:cNvPr>
          <p:cNvSpPr txBox="1"/>
          <p:nvPr/>
        </p:nvSpPr>
        <p:spPr>
          <a:xfrm>
            <a:off x="241661" y="2347117"/>
            <a:ext cx="2371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err="1"/>
              <a:t>Krizhevsky</a:t>
            </a:r>
            <a:r>
              <a:rPr lang="de-DE" sz="2400"/>
              <a:t> et al. (2012)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ABCE4B-553C-CB4E-B068-3754DC9FC41F}"/>
              </a:ext>
            </a:extLst>
          </p:cNvPr>
          <p:cNvSpPr txBox="1"/>
          <p:nvPr/>
        </p:nvSpPr>
        <p:spPr>
          <a:xfrm>
            <a:off x="261253" y="4460939"/>
            <a:ext cx="2371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/>
              <a:t>Zeiler &amp; </a:t>
            </a:r>
            <a:r>
              <a:rPr lang="de-DE" sz="2400" err="1"/>
              <a:t>Fergus</a:t>
            </a:r>
            <a:r>
              <a:rPr lang="de-DE" sz="2400"/>
              <a:t> (2014)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96511B-6E2C-6542-95EF-921EFEB8F47F}"/>
              </a:ext>
            </a:extLst>
          </p:cNvPr>
          <p:cNvSpPr txBox="1"/>
          <p:nvPr/>
        </p:nvSpPr>
        <p:spPr>
          <a:xfrm>
            <a:off x="202922" y="5759758"/>
            <a:ext cx="56813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 err="1"/>
              <a:t>Krizhevsky</a:t>
            </a:r>
            <a:r>
              <a:rPr lang="de-DE" sz="800"/>
              <a:t>, A., </a:t>
            </a:r>
            <a:r>
              <a:rPr lang="de-DE" sz="800" err="1"/>
              <a:t>Sutskever</a:t>
            </a:r>
            <a:r>
              <a:rPr lang="de-DE" sz="800"/>
              <a:t>, I., &amp; </a:t>
            </a:r>
            <a:r>
              <a:rPr lang="de-DE" sz="800" err="1"/>
              <a:t>Hinton</a:t>
            </a:r>
            <a:r>
              <a:rPr lang="de-DE" sz="800"/>
              <a:t>, G. E. (2012b). </a:t>
            </a:r>
            <a:r>
              <a:rPr lang="de-DE" sz="800" err="1"/>
              <a:t>ImageNet</a:t>
            </a:r>
            <a:r>
              <a:rPr lang="de-DE" sz="800"/>
              <a:t> </a:t>
            </a:r>
            <a:r>
              <a:rPr lang="de-DE" sz="800" err="1"/>
              <a:t>Classification</a:t>
            </a:r>
            <a:r>
              <a:rPr lang="de-DE" sz="800"/>
              <a:t> </a:t>
            </a:r>
            <a:r>
              <a:rPr lang="de-DE" sz="800" err="1"/>
              <a:t>with</a:t>
            </a:r>
            <a:r>
              <a:rPr lang="de-DE" sz="800"/>
              <a:t> </a:t>
            </a:r>
            <a:r>
              <a:rPr lang="de-DE" sz="800" err="1"/>
              <a:t>Deep</a:t>
            </a:r>
            <a:r>
              <a:rPr lang="de-DE" sz="800"/>
              <a:t> </a:t>
            </a:r>
            <a:r>
              <a:rPr lang="de-DE" sz="800" err="1"/>
              <a:t>Convolutional</a:t>
            </a:r>
            <a:r>
              <a:rPr lang="de-DE" sz="800"/>
              <a:t> </a:t>
            </a:r>
            <a:r>
              <a:rPr lang="de-DE" sz="800" err="1"/>
              <a:t>Neural</a:t>
            </a:r>
            <a:r>
              <a:rPr lang="de-DE" sz="800"/>
              <a:t> Networks. </a:t>
            </a:r>
            <a:r>
              <a:rPr lang="de-DE" sz="800" i="1" err="1"/>
              <a:t>Neural</a:t>
            </a:r>
            <a:r>
              <a:rPr lang="de-DE" sz="800" i="1"/>
              <a:t> Information Processing Systems</a:t>
            </a:r>
            <a:r>
              <a:rPr lang="de-DE" sz="800"/>
              <a:t>, </a:t>
            </a:r>
            <a:r>
              <a:rPr lang="de-DE" sz="800" i="1"/>
              <a:t>25</a:t>
            </a:r>
            <a:r>
              <a:rPr lang="de-DE" sz="800"/>
              <a:t>, 1097–1105. http://</a:t>
            </a:r>
            <a:r>
              <a:rPr lang="de-DE" sz="800" err="1"/>
              <a:t>books.nips.cc</a:t>
            </a:r>
            <a:r>
              <a:rPr lang="de-DE" sz="800"/>
              <a:t>/</a:t>
            </a:r>
            <a:r>
              <a:rPr lang="de-DE" sz="800" err="1"/>
              <a:t>papers</a:t>
            </a:r>
            <a:r>
              <a:rPr lang="de-DE" sz="800"/>
              <a:t>/</a:t>
            </a:r>
            <a:r>
              <a:rPr lang="de-DE" sz="800" err="1"/>
              <a:t>files</a:t>
            </a:r>
            <a:r>
              <a:rPr lang="de-DE" sz="800"/>
              <a:t>/nips25/NIPS2012_0534.pdf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24FFA9-22B2-3C49-B8DA-70F85BF5C5B8}"/>
              </a:ext>
            </a:extLst>
          </p:cNvPr>
          <p:cNvSpPr txBox="1"/>
          <p:nvPr/>
        </p:nvSpPr>
        <p:spPr>
          <a:xfrm>
            <a:off x="282599" y="1206396"/>
            <a:ext cx="2654808" cy="4247317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b="1" i="1" err="1"/>
              <a:t>problems</a:t>
            </a:r>
            <a:r>
              <a:rPr lang="de-DE"/>
              <a:t> (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Krizhevsky</a:t>
            </a:r>
            <a:r>
              <a:rPr lang="de-DE"/>
              <a:t> et </a:t>
            </a:r>
            <a:r>
              <a:rPr lang="de-DE" err="1"/>
              <a:t>al.‘s</a:t>
            </a:r>
            <a:r>
              <a:rPr lang="de-DE"/>
              <a:t> </a:t>
            </a:r>
            <a:r>
              <a:rPr lang="de-DE" err="1"/>
              <a:t>architecture</a:t>
            </a:r>
            <a:r>
              <a:rPr lang="de-DE"/>
              <a:t>)</a:t>
            </a:r>
          </a:p>
          <a:p>
            <a:pPr marL="742950" lvl="1" indent="-285750">
              <a:buFontTx/>
              <a:buChar char="-"/>
            </a:pPr>
            <a:r>
              <a:rPr lang="de-DE" err="1"/>
              <a:t>layer</a:t>
            </a:r>
            <a:r>
              <a:rPr lang="de-DE"/>
              <a:t> 1: </a:t>
            </a:r>
            <a:r>
              <a:rPr lang="de-DE" err="1"/>
              <a:t>extremely</a:t>
            </a:r>
            <a:r>
              <a:rPr lang="de-DE"/>
              <a:t> </a:t>
            </a:r>
            <a:r>
              <a:rPr lang="de-DE" b="1"/>
              <a:t>high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b="1" err="1"/>
              <a:t>low</a:t>
            </a:r>
            <a:r>
              <a:rPr lang="de-DE" b="1"/>
              <a:t> </a:t>
            </a:r>
            <a:r>
              <a:rPr lang="de-DE" b="1" err="1"/>
              <a:t>frequency</a:t>
            </a:r>
            <a:r>
              <a:rPr lang="de-DE" b="1"/>
              <a:t> </a:t>
            </a:r>
            <a:r>
              <a:rPr lang="de-DE" b="1" err="1"/>
              <a:t>information</a:t>
            </a:r>
            <a:endParaRPr lang="de-DE" b="1"/>
          </a:p>
          <a:p>
            <a:pPr marL="742950" lvl="1" indent="-285750">
              <a:buFontTx/>
              <a:buChar char="-"/>
            </a:pPr>
            <a:r>
              <a:rPr lang="de-DE" err="1"/>
              <a:t>layer</a:t>
            </a:r>
            <a:r>
              <a:rPr lang="de-DE"/>
              <a:t> 2: </a:t>
            </a:r>
            <a:r>
              <a:rPr lang="de-DE" b="1" err="1"/>
              <a:t>aliasing</a:t>
            </a:r>
            <a:r>
              <a:rPr lang="de-DE" b="1"/>
              <a:t> </a:t>
            </a:r>
            <a:r>
              <a:rPr lang="de-DE" b="1" err="1"/>
              <a:t>artifacts</a:t>
            </a:r>
            <a:endParaRPr lang="de-DE" b="1"/>
          </a:p>
          <a:p>
            <a:pPr marL="285750" indent="-285750">
              <a:buFontTx/>
              <a:buChar char="-"/>
            </a:pPr>
            <a:r>
              <a:rPr lang="de-DE" b="1" i="1" err="1"/>
              <a:t>remedies</a:t>
            </a:r>
            <a:endParaRPr lang="de-DE" b="1" i="1"/>
          </a:p>
          <a:p>
            <a:pPr marL="742950" lvl="1" indent="-285750">
              <a:buFontTx/>
              <a:buChar char="-"/>
            </a:pPr>
            <a:r>
              <a:rPr lang="de-DE" err="1"/>
              <a:t>layer</a:t>
            </a:r>
            <a:r>
              <a:rPr lang="de-DE"/>
              <a:t> 1 </a:t>
            </a:r>
            <a:r>
              <a:rPr lang="de-DE" err="1"/>
              <a:t>filter</a:t>
            </a:r>
            <a:r>
              <a:rPr lang="de-DE"/>
              <a:t> </a:t>
            </a:r>
            <a:r>
              <a:rPr lang="de-DE" err="1"/>
              <a:t>size</a:t>
            </a:r>
            <a:r>
              <a:rPr lang="de-DE"/>
              <a:t> </a:t>
            </a:r>
            <a:r>
              <a:rPr lang="de-DE" err="1"/>
              <a:t>reduction</a:t>
            </a:r>
            <a:r>
              <a:rPr lang="de-DE"/>
              <a:t> (11x11 </a:t>
            </a:r>
            <a:r>
              <a:rPr lang="de-DE" err="1"/>
              <a:t>to</a:t>
            </a:r>
            <a:r>
              <a:rPr lang="de-DE"/>
              <a:t> 7x7)</a:t>
            </a:r>
          </a:p>
          <a:p>
            <a:pPr marL="742950" lvl="1" indent="-285750">
              <a:buFontTx/>
              <a:buChar char="-"/>
            </a:pPr>
            <a:r>
              <a:rPr lang="de-DE" err="1"/>
              <a:t>layer</a:t>
            </a:r>
            <a:r>
              <a:rPr lang="de-DE"/>
              <a:t> 1 </a:t>
            </a:r>
            <a:r>
              <a:rPr lang="de-DE" err="1"/>
              <a:t>stride</a:t>
            </a:r>
            <a:r>
              <a:rPr lang="de-DE"/>
              <a:t> </a:t>
            </a:r>
            <a:r>
              <a:rPr lang="de-DE" err="1"/>
              <a:t>reduction</a:t>
            </a:r>
            <a:r>
              <a:rPr lang="de-DE"/>
              <a:t> (4 </a:t>
            </a:r>
            <a:r>
              <a:rPr lang="de-DE" err="1"/>
              <a:t>to</a:t>
            </a:r>
            <a:r>
              <a:rPr lang="de-DE"/>
              <a:t> 2)</a:t>
            </a:r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06EE5E29-3E3A-DD42-83C2-FE91E316B784}"/>
              </a:ext>
            </a:extLst>
          </p:cNvPr>
          <p:cNvSpPr txBox="1">
            <a:spLocks/>
          </p:cNvSpPr>
          <p:nvPr/>
        </p:nvSpPr>
        <p:spPr>
          <a:xfrm>
            <a:off x="5749679" y="5759798"/>
            <a:ext cx="6369254" cy="3456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Zeiler, M. D., &amp; </a:t>
            </a:r>
            <a:r>
              <a:rPr lang="de-DE" sz="800" err="1"/>
              <a:t>Fergus</a:t>
            </a:r>
            <a:r>
              <a:rPr lang="de-DE" sz="800"/>
              <a:t>, R. (2014). </a:t>
            </a:r>
            <a:r>
              <a:rPr lang="de-DE" sz="800" err="1"/>
              <a:t>Visualizing</a:t>
            </a:r>
            <a:r>
              <a:rPr lang="de-DE" sz="800"/>
              <a:t> </a:t>
            </a:r>
            <a:r>
              <a:rPr lang="de-DE" sz="800" err="1"/>
              <a:t>and</a:t>
            </a:r>
            <a:r>
              <a:rPr lang="de-DE" sz="800"/>
              <a:t> </a:t>
            </a:r>
            <a:r>
              <a:rPr lang="de-DE" sz="800" err="1"/>
              <a:t>understanding</a:t>
            </a:r>
            <a:r>
              <a:rPr lang="de-DE" sz="800"/>
              <a:t> </a:t>
            </a:r>
            <a:r>
              <a:rPr lang="de-DE" sz="800" err="1"/>
              <a:t>convolutional</a:t>
            </a:r>
            <a:r>
              <a:rPr lang="de-DE" sz="800"/>
              <a:t> </a:t>
            </a:r>
            <a:r>
              <a:rPr lang="de-DE" sz="800" err="1"/>
              <a:t>networks</a:t>
            </a:r>
            <a:r>
              <a:rPr lang="de-DE" sz="800"/>
              <a:t>. In </a:t>
            </a:r>
            <a:r>
              <a:rPr lang="de-DE" sz="800" i="1" err="1"/>
              <a:t>Lecture</a:t>
            </a:r>
            <a:r>
              <a:rPr lang="de-DE" sz="800" i="1"/>
              <a:t> Notes in Computer Science</a:t>
            </a:r>
            <a:r>
              <a:rPr lang="de-DE" sz="800"/>
              <a:t> (pp. 818–833). https://</a:t>
            </a:r>
            <a:r>
              <a:rPr lang="de-DE" sz="800" err="1"/>
              <a:t>doi.org</a:t>
            </a:r>
            <a:r>
              <a:rPr lang="de-DE" sz="800"/>
              <a:t>/10.1007/978-3-319-10590-1_53</a:t>
            </a:r>
          </a:p>
        </p:txBody>
      </p:sp>
    </p:spTree>
    <p:extLst>
      <p:ext uri="{BB962C8B-B14F-4D97-AF65-F5344CB8AC3E}">
        <p14:creationId xmlns:p14="http://schemas.microsoft.com/office/powerpoint/2010/main" val="38417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5F74-029C-E44B-BA38-AA2F104A7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1EFC-011F-8BC1-95A7-25D07439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5650524" cy="594439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Representations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3FC2A-1E46-A3BA-24AE-3736D97175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1128256"/>
            <a:ext cx="6619841" cy="4967744"/>
          </a:xfrm>
        </p:spPr>
        <p:txBody>
          <a:bodyPr lIns="91440" tIns="45720" rIns="91440" bIns="45720" anchor="t"/>
          <a:lstStyle/>
          <a:p>
            <a:pPr algn="l">
              <a:buFont typeface="+mj-lt"/>
              <a:buAutoNum type="arabicPeriod"/>
            </a:pPr>
            <a:endParaRPr lang="en-US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Directional Filtering and Gating</a:t>
            </a:r>
          </a:p>
          <a:p>
            <a:pPr marL="800100" lvl="1" indent="-342900"/>
            <a:r>
              <a:rPr lang="en-US" i="0">
                <a:effectLst/>
                <a:latin typeface="Söhne"/>
              </a:rPr>
              <a:t>Apply directional filters to image gradients.</a:t>
            </a:r>
          </a:p>
          <a:p>
            <a:pPr marL="800100" lvl="1" indent="-342900"/>
            <a:r>
              <a:rPr lang="en-US" i="0">
                <a:effectLst/>
                <a:latin typeface="Söhne"/>
              </a:rPr>
              <a:t>Use gating functions to assign gradients to bins based on orientation.</a:t>
            </a:r>
          </a:p>
          <a:p>
            <a:pPr marL="800100" lvl="1" indent="-342900"/>
            <a:r>
              <a:rPr lang="en-US" i="0">
                <a:effectLst/>
                <a:latin typeface="Söhne"/>
              </a:rPr>
              <a:t>Captures gradient directions and assigns them to orientation bins, preserving crucial directional information.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Approximate Bilinear Binning</a:t>
            </a:r>
          </a:p>
          <a:p>
            <a:pPr marL="742950" lvl="1" indent="-285750"/>
            <a:r>
              <a:rPr lang="en-US" i="0">
                <a:effectLst/>
                <a:latin typeface="Söhne"/>
              </a:rPr>
              <a:t>An alternative to exact binning.</a:t>
            </a:r>
          </a:p>
          <a:p>
            <a:pPr marL="742950" lvl="1" indent="-285750"/>
            <a:r>
              <a:rPr lang="en-US" i="0">
                <a:effectLst/>
                <a:latin typeface="Söhne"/>
              </a:rPr>
              <a:t>Utilizes a norm-dependent offset and </a:t>
            </a:r>
            <a:r>
              <a:rPr lang="en-US" i="0" err="1">
                <a:effectLst/>
                <a:latin typeface="Söhne"/>
              </a:rPr>
              <a:t>ReLU</a:t>
            </a:r>
            <a:r>
              <a:rPr lang="en-US" i="0">
                <a:effectLst/>
                <a:latin typeface="Söhne"/>
              </a:rPr>
              <a:t> operator.</a:t>
            </a:r>
          </a:p>
          <a:p>
            <a:pPr marL="742950" lvl="1" indent="-285750"/>
            <a:r>
              <a:rPr lang="en-US" i="0">
                <a:effectLst/>
                <a:latin typeface="Söhne"/>
              </a:rPr>
              <a:t>Offers an efficient way to perform binning within CNN operations.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88D543-CD1B-DAF6-93FB-5BBE7EE02D98}"/>
              </a:ext>
            </a:extLst>
          </p:cNvPr>
          <p:cNvSpPr/>
          <p:nvPr/>
        </p:nvSpPr>
        <p:spPr>
          <a:xfrm>
            <a:off x="8196025" y="2080756"/>
            <a:ext cx="3559281" cy="463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effectLst/>
                <a:latin typeface="Söhne"/>
              </a:rPr>
              <a:t>Directional Filtering and Gating</a:t>
            </a:r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B7E1DCB-4F60-132C-41F0-4D37B2C0BF12}"/>
              </a:ext>
            </a:extLst>
          </p:cNvPr>
          <p:cNvSpPr/>
          <p:nvPr/>
        </p:nvSpPr>
        <p:spPr>
          <a:xfrm>
            <a:off x="9464384" y="2601978"/>
            <a:ext cx="698092" cy="463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13E8AF-D4ED-FB4F-0AE1-DBE202871E83}"/>
              </a:ext>
            </a:extLst>
          </p:cNvPr>
          <p:cNvSpPr/>
          <p:nvPr/>
        </p:nvSpPr>
        <p:spPr>
          <a:xfrm>
            <a:off x="8196026" y="3125772"/>
            <a:ext cx="3559281" cy="463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effectLst/>
                <a:latin typeface="Söhne"/>
              </a:rPr>
              <a:t>Approximate Bilinear Binning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9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5F74-029C-E44B-BA38-AA2F104A7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1EFC-011F-8BC1-95A7-25D07439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7047524" cy="594439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"/>
                <a:ea typeface="Open Sans"/>
                <a:cs typeface="Open Sans"/>
              </a:rPr>
              <a:t>Representations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3FC2A-1E46-A3BA-24AE-3736D97175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1198439"/>
            <a:ext cx="6934473" cy="4917225"/>
          </a:xfrm>
        </p:spPr>
        <p:txBody>
          <a:bodyPr lIns="91440" tIns="45720" rIns="91440" bIns="45720" anchor="t"/>
          <a:lstStyle/>
          <a:p>
            <a:pPr marL="457200" indent="-342900" algn="l">
              <a:buFont typeface="+mj-lt"/>
              <a:buAutoNum type="arabicPeriod" startAt="3"/>
            </a:pPr>
            <a:r>
              <a:rPr lang="en-US" b="1" i="0">
                <a:effectLst/>
                <a:latin typeface="Söhne"/>
              </a:rPr>
              <a:t>Spatial Pooling and Block Extraction</a:t>
            </a:r>
          </a:p>
          <a:p>
            <a:pPr marL="800100" lvl="1" indent="-342900"/>
            <a:r>
              <a:rPr lang="en-US" i="0">
                <a:effectLst/>
                <a:latin typeface="Söhne"/>
              </a:rPr>
              <a:t>Pool binned gradients into cell histograms.</a:t>
            </a:r>
          </a:p>
          <a:p>
            <a:pPr marL="800100" lvl="1" indent="-342900"/>
            <a:r>
              <a:rPr lang="en-US" i="0">
                <a:effectLst/>
                <a:latin typeface="Söhne"/>
              </a:rPr>
              <a:t>Extract blocks of cells (2x2 for HOG, 4x4 for DSIFT).</a:t>
            </a:r>
          </a:p>
          <a:p>
            <a:pPr marL="457200" indent="-342900" algn="l">
              <a:buFont typeface="+mj-lt"/>
              <a:buAutoNum type="arabicPeriod" startAt="3"/>
            </a:pPr>
            <a:r>
              <a:rPr lang="en-US" b="1" i="0">
                <a:effectLst/>
                <a:latin typeface="Söhne"/>
              </a:rPr>
              <a:t>Normalization</a:t>
            </a:r>
          </a:p>
          <a:p>
            <a:pPr marL="800100" lvl="1" indent="-342900"/>
            <a:r>
              <a:rPr lang="en-US" i="0">
                <a:effectLst/>
                <a:latin typeface="KaTeX_Main"/>
              </a:rPr>
              <a:t>Apply L2 normalization to cell blocks</a:t>
            </a:r>
            <a:endParaRPr lang="en-US" i="0">
              <a:effectLst/>
              <a:latin typeface="Söhne"/>
            </a:endParaRPr>
          </a:p>
          <a:p>
            <a:pPr marL="800100" lvl="1" indent="-342900"/>
            <a:r>
              <a:rPr lang="en-US" i="0">
                <a:effectLst/>
                <a:latin typeface="Söhne"/>
              </a:rPr>
              <a:t>Ensures consistent descriptor norms for accurate feature comparisons.</a:t>
            </a:r>
          </a:p>
          <a:p>
            <a:pPr marL="457200" indent="-342900" algn="l">
              <a:buFont typeface="+mj-lt"/>
              <a:buAutoNum type="arabicPeriod" startAt="3"/>
            </a:pPr>
            <a:r>
              <a:rPr lang="en-US" b="1" i="0">
                <a:effectLst/>
                <a:latin typeface="Söhne"/>
              </a:rPr>
              <a:t>Descriptor Refinement</a:t>
            </a:r>
          </a:p>
          <a:p>
            <a:pPr marL="800100" lvl="1" indent="-342900"/>
            <a:r>
              <a:rPr lang="en-US" i="0">
                <a:effectLst/>
                <a:latin typeface="Söhne"/>
              </a:rPr>
              <a:t>Decompose blocks into cells.</a:t>
            </a:r>
          </a:p>
          <a:p>
            <a:pPr marL="800100" lvl="1" indent="-342900"/>
            <a:r>
              <a:rPr lang="en-US" i="0">
                <a:effectLst/>
                <a:latin typeface="Söhne"/>
              </a:rPr>
              <a:t>Clamp descriptor values from above using a combination of linear and </a:t>
            </a:r>
            <a:r>
              <a:rPr lang="en-US" i="0" err="1">
                <a:effectLst/>
                <a:latin typeface="Söhne"/>
              </a:rPr>
              <a:t>ReLU</a:t>
            </a:r>
            <a:r>
              <a:rPr lang="en-US" i="0">
                <a:effectLst/>
                <a:latin typeface="Söhne"/>
              </a:rPr>
              <a:t> layers.</a:t>
            </a:r>
          </a:p>
          <a:p>
            <a:pPr marL="800100" lvl="1" indent="-342900"/>
            <a:r>
              <a:rPr lang="en-US" i="0">
                <a:effectLst/>
                <a:latin typeface="Söhne"/>
              </a:rPr>
              <a:t>Improves representation quality by aligning it with traditional methods.</a:t>
            </a:r>
          </a:p>
          <a:p>
            <a:pPr marL="800100" lvl="1" indent="-342900" algn="l">
              <a:buFont typeface="+mj-lt"/>
              <a:buAutoNum type="arabicPeriod" startAt="3"/>
            </a:pP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FDCAD5-AF77-B330-9D47-66F44A47FCF0}"/>
              </a:ext>
            </a:extLst>
          </p:cNvPr>
          <p:cNvSpPr/>
          <p:nvPr/>
        </p:nvSpPr>
        <p:spPr>
          <a:xfrm>
            <a:off x="8107483" y="2453783"/>
            <a:ext cx="3559281" cy="463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effectLst/>
                <a:latin typeface="Söhne"/>
              </a:rPr>
              <a:t>Normalization</a:t>
            </a:r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FFF062F-DF12-AAF0-2574-12DDFA786844}"/>
              </a:ext>
            </a:extLst>
          </p:cNvPr>
          <p:cNvSpPr/>
          <p:nvPr/>
        </p:nvSpPr>
        <p:spPr>
          <a:xfrm>
            <a:off x="9446850" y="2967136"/>
            <a:ext cx="698092" cy="463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1EF900-3B55-A14B-F4C1-E8050B4A5CE9}"/>
              </a:ext>
            </a:extLst>
          </p:cNvPr>
          <p:cNvSpPr/>
          <p:nvPr/>
        </p:nvSpPr>
        <p:spPr>
          <a:xfrm>
            <a:off x="8134247" y="3498799"/>
            <a:ext cx="3559281" cy="463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effectLst/>
                <a:latin typeface="Söhne"/>
              </a:rPr>
              <a:t>Descriptor Refinement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3539C79-AFA0-250B-D1FD-377F554777E8}"/>
              </a:ext>
            </a:extLst>
          </p:cNvPr>
          <p:cNvSpPr/>
          <p:nvPr/>
        </p:nvSpPr>
        <p:spPr>
          <a:xfrm>
            <a:off x="9445517" y="1889788"/>
            <a:ext cx="698092" cy="463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F24668-6874-E838-2FBE-BE946F5A4AAB}"/>
              </a:ext>
            </a:extLst>
          </p:cNvPr>
          <p:cNvSpPr/>
          <p:nvPr/>
        </p:nvSpPr>
        <p:spPr>
          <a:xfrm>
            <a:off x="8096134" y="1288273"/>
            <a:ext cx="3559281" cy="463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0">
                <a:effectLst/>
                <a:latin typeface="Söhne"/>
              </a:rPr>
              <a:t>Spatial Pooling and Block Extraction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B2D5-598C-1C4E-8360-2DD0AD81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err="1"/>
              <a:t>Visualising</a:t>
            </a:r>
            <a:r>
              <a:rPr lang="de-DE" b="0"/>
              <a:t> </a:t>
            </a:r>
            <a:r>
              <a:rPr lang="de-DE" b="0" err="1">
                <a:ea typeface="+mn-lt"/>
                <a:cs typeface="+mn-lt"/>
              </a:rPr>
              <a:t>and</a:t>
            </a:r>
            <a:r>
              <a:rPr lang="de-DE" b="0">
                <a:ea typeface="+mn-lt"/>
                <a:cs typeface="+mn-lt"/>
              </a:rPr>
              <a:t> Understanding </a:t>
            </a:r>
            <a:r>
              <a:rPr lang="de-DE" b="0" err="1">
                <a:ea typeface="+mn-lt"/>
                <a:cs typeface="+mn-lt"/>
              </a:rPr>
              <a:t>Convolutional</a:t>
            </a:r>
            <a:r>
              <a:rPr lang="de-DE" b="0">
                <a:ea typeface="+mn-lt"/>
                <a:cs typeface="+mn-lt"/>
              </a:rPr>
              <a:t> Networks (Zeiler &amp; </a:t>
            </a:r>
            <a:r>
              <a:rPr lang="de-DE" b="0" err="1">
                <a:ea typeface="+mn-lt"/>
                <a:cs typeface="+mn-lt"/>
              </a:rPr>
              <a:t>Fergus</a:t>
            </a:r>
            <a:r>
              <a:rPr lang="de-DE" b="0">
                <a:ea typeface="+mn-lt"/>
                <a:cs typeface="+mn-lt"/>
              </a:rPr>
              <a:t>, 2014)</a:t>
            </a:r>
            <a:endParaRPr lang="de-DE" b="0"/>
          </a:p>
        </p:txBody>
      </p:sp>
    </p:spTree>
    <p:extLst>
      <p:ext uri="{BB962C8B-B14F-4D97-AF65-F5344CB8AC3E}">
        <p14:creationId xmlns:p14="http://schemas.microsoft.com/office/powerpoint/2010/main" val="391412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0BC3-8343-62AE-9605-6CE24137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7B633D1-7377-8E33-DD3A-AF3B172316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444" y="839189"/>
            <a:ext cx="10515600" cy="60801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38BB56-4E8D-1AF8-7CE2-F5285143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30"/>
            <a:ext cx="10515600" cy="496517"/>
          </a:xfrm>
        </p:spPr>
        <p:txBody>
          <a:bodyPr lIns="91440" tIns="45720" rIns="91440" bIns="45720">
            <a:normAutofit/>
          </a:bodyPr>
          <a:lstStyle/>
          <a:p>
            <a:r>
              <a:rPr lang="de-DE"/>
              <a:t>Motivation </a:t>
            </a:r>
            <a:r>
              <a:rPr lang="de-DE" err="1"/>
              <a:t>and</a:t>
            </a:r>
            <a:r>
              <a:rPr lang="de-DE"/>
              <a:t> Solution</a:t>
            </a:r>
          </a:p>
        </p:txBody>
      </p:sp>
      <p:graphicFrame>
        <p:nvGraphicFramePr>
          <p:cNvPr id="9" name="Inhaltsplatzhalter 6">
            <a:extLst>
              <a:ext uri="{FF2B5EF4-FFF2-40B4-BE49-F238E27FC236}">
                <a16:creationId xmlns:a16="http://schemas.microsoft.com/office/drawing/2014/main" id="{0A4EC156-AC86-8C46-43FE-AEA18182F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656002"/>
              </p:ext>
            </p:extLst>
          </p:nvPr>
        </p:nvGraphicFramePr>
        <p:xfrm>
          <a:off x="626444" y="1512667"/>
          <a:ext cx="10515600" cy="4069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FF006986-B747-5B47-8814-806E3E8D0311}"/>
              </a:ext>
            </a:extLst>
          </p:cNvPr>
          <p:cNvSpPr txBox="1">
            <a:spLocks/>
          </p:cNvSpPr>
          <p:nvPr/>
        </p:nvSpPr>
        <p:spPr>
          <a:xfrm>
            <a:off x="5749679" y="5759798"/>
            <a:ext cx="6369254" cy="3456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Zeiler, M. D., &amp; </a:t>
            </a:r>
            <a:r>
              <a:rPr lang="de-DE" sz="800" err="1"/>
              <a:t>Fergus</a:t>
            </a:r>
            <a:r>
              <a:rPr lang="de-DE" sz="800"/>
              <a:t>, R. (2014). </a:t>
            </a:r>
            <a:r>
              <a:rPr lang="de-DE" sz="800" err="1"/>
              <a:t>Visualizing</a:t>
            </a:r>
            <a:r>
              <a:rPr lang="de-DE" sz="800"/>
              <a:t> </a:t>
            </a:r>
            <a:r>
              <a:rPr lang="de-DE" sz="800" err="1"/>
              <a:t>and</a:t>
            </a:r>
            <a:r>
              <a:rPr lang="de-DE" sz="800"/>
              <a:t> </a:t>
            </a:r>
            <a:r>
              <a:rPr lang="de-DE" sz="800" err="1"/>
              <a:t>understanding</a:t>
            </a:r>
            <a:r>
              <a:rPr lang="de-DE" sz="800"/>
              <a:t> </a:t>
            </a:r>
            <a:r>
              <a:rPr lang="de-DE" sz="800" err="1"/>
              <a:t>convolutional</a:t>
            </a:r>
            <a:r>
              <a:rPr lang="de-DE" sz="800"/>
              <a:t> </a:t>
            </a:r>
            <a:r>
              <a:rPr lang="de-DE" sz="800" err="1"/>
              <a:t>networks</a:t>
            </a:r>
            <a:r>
              <a:rPr lang="de-DE" sz="800"/>
              <a:t>. In </a:t>
            </a:r>
            <a:r>
              <a:rPr lang="de-DE" sz="800" i="1" err="1"/>
              <a:t>Lecture</a:t>
            </a:r>
            <a:r>
              <a:rPr lang="de-DE" sz="800" i="1"/>
              <a:t> Notes in Computer Science</a:t>
            </a:r>
            <a:r>
              <a:rPr lang="de-DE" sz="800"/>
              <a:t> (pp. 818–833). https://</a:t>
            </a:r>
            <a:r>
              <a:rPr lang="de-DE" sz="800" err="1"/>
              <a:t>doi.org</a:t>
            </a:r>
            <a:r>
              <a:rPr lang="de-DE" sz="800"/>
              <a:t>/10.1007/978-3-319-10590-1_53</a:t>
            </a:r>
          </a:p>
        </p:txBody>
      </p:sp>
    </p:spTree>
    <p:extLst>
      <p:ext uri="{BB962C8B-B14F-4D97-AF65-F5344CB8AC3E}">
        <p14:creationId xmlns:p14="http://schemas.microsoft.com/office/powerpoint/2010/main" val="27199445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1D391-7133-4280-0E14-256612D4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469D4E3-5A5D-DBD4-B213-6FD71497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err="1"/>
              <a:t>Deconvnet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03177-EC08-DE70-8A8F-1E978C1B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46" y="1307572"/>
            <a:ext cx="6829777" cy="4242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DE421F-3E6A-7781-256C-42611D6254B7}"/>
              </a:ext>
            </a:extLst>
          </p:cNvPr>
          <p:cNvSpPr/>
          <p:nvPr/>
        </p:nvSpPr>
        <p:spPr>
          <a:xfrm>
            <a:off x="5960804" y="1240277"/>
            <a:ext cx="3442600" cy="43774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A038A-C2D8-19B2-84E6-246840B4F6F3}"/>
              </a:ext>
            </a:extLst>
          </p:cNvPr>
          <p:cNvSpPr txBox="1"/>
          <p:nvPr/>
        </p:nvSpPr>
        <p:spPr>
          <a:xfrm>
            <a:off x="6784571" y="719658"/>
            <a:ext cx="1795063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Open Sans"/>
                <a:cs typeface="Open Sans"/>
              </a:rPr>
              <a:t>Convnet Layer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889F1-8D80-9BE0-52EF-2D1AC38CD3D0}"/>
              </a:ext>
            </a:extLst>
          </p:cNvPr>
          <p:cNvSpPr/>
          <p:nvPr/>
        </p:nvSpPr>
        <p:spPr>
          <a:xfrm>
            <a:off x="2528358" y="1238565"/>
            <a:ext cx="3430004" cy="43774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DD1B0-320B-B053-24E8-91161DAF003A}"/>
              </a:ext>
            </a:extLst>
          </p:cNvPr>
          <p:cNvSpPr txBox="1"/>
          <p:nvPr/>
        </p:nvSpPr>
        <p:spPr>
          <a:xfrm>
            <a:off x="3557596" y="719754"/>
            <a:ext cx="1371528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Open Sans"/>
                <a:cs typeface="Open Sans"/>
              </a:rPr>
              <a:t>Deconvnet</a:t>
            </a:r>
            <a:endParaRPr lang="en-US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20E925-5609-4248-9FBE-4E4EEC6F103E}"/>
              </a:ext>
            </a:extLst>
          </p:cNvPr>
          <p:cNvSpPr/>
          <p:nvPr/>
        </p:nvSpPr>
        <p:spPr>
          <a:xfrm>
            <a:off x="5171756" y="2153264"/>
            <a:ext cx="1612815" cy="7806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3FCFD86-E28A-A048-9B4F-F2E7BF1D976F}"/>
              </a:ext>
            </a:extLst>
          </p:cNvPr>
          <p:cNvGrpSpPr/>
          <p:nvPr/>
        </p:nvGrpSpPr>
        <p:grpSpPr>
          <a:xfrm>
            <a:off x="7329718" y="1514496"/>
            <a:ext cx="4654281" cy="1663433"/>
            <a:chOff x="7329718" y="1514496"/>
            <a:chExt cx="4654281" cy="16634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08A034-C6A2-F643-BD14-1D75BB7281C7}"/>
                </a:ext>
              </a:extLst>
            </p:cNvPr>
            <p:cNvSpPr txBox="1"/>
            <p:nvPr/>
          </p:nvSpPr>
          <p:spPr>
            <a:xfrm>
              <a:off x="9719770" y="2254599"/>
              <a:ext cx="2264229" cy="92333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/>
                <a:t>Output </a:t>
              </a:r>
              <a:r>
                <a:rPr lang="de-DE" err="1"/>
                <a:t>from</a:t>
              </a:r>
              <a:r>
                <a:rPr lang="de-DE"/>
                <a:t> </a:t>
              </a:r>
              <a:r>
                <a:rPr lang="de-DE" err="1"/>
                <a:t>Current</a:t>
              </a:r>
              <a:r>
                <a:rPr lang="de-DE"/>
                <a:t> </a:t>
              </a:r>
              <a:r>
                <a:rPr lang="de-DE" err="1"/>
                <a:t>Convnet</a:t>
              </a:r>
              <a:r>
                <a:rPr lang="de-DE"/>
                <a:t> Layer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91506730-4A42-384E-8F7F-5B2D876966C9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720750" y="123464"/>
              <a:ext cx="740103" cy="3522168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EAF602-4D71-184E-9335-0F70B9625226}"/>
              </a:ext>
            </a:extLst>
          </p:cNvPr>
          <p:cNvGrpSpPr/>
          <p:nvPr/>
        </p:nvGrpSpPr>
        <p:grpSpPr>
          <a:xfrm>
            <a:off x="7329717" y="3680071"/>
            <a:ext cx="4654282" cy="1771376"/>
            <a:chOff x="7329717" y="3680071"/>
            <a:chExt cx="4654282" cy="17713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C7A85E-1317-0844-9CD8-B66750438337}"/>
                </a:ext>
              </a:extLst>
            </p:cNvPr>
            <p:cNvSpPr txBox="1"/>
            <p:nvPr/>
          </p:nvSpPr>
          <p:spPr>
            <a:xfrm>
              <a:off x="9719770" y="3680071"/>
              <a:ext cx="2264229" cy="120032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/>
                <a:t>Input Image / Output </a:t>
              </a:r>
              <a:r>
                <a:rPr lang="de-DE" err="1"/>
                <a:t>from</a:t>
              </a:r>
              <a:r>
                <a:rPr lang="de-DE"/>
                <a:t> </a:t>
              </a:r>
              <a:r>
                <a:rPr lang="de-DE" err="1"/>
                <a:t>Previous</a:t>
              </a:r>
              <a:r>
                <a:rPr lang="de-DE"/>
                <a:t> </a:t>
              </a:r>
              <a:r>
                <a:rPr lang="de-DE" err="1"/>
                <a:t>Convnet</a:t>
              </a:r>
              <a:r>
                <a:rPr lang="de-DE"/>
                <a:t> Layer</a:t>
              </a:r>
            </a:p>
          </p:txBody>
        </p: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303A3C55-0FB9-7542-846E-C2C06D4F041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rot="5400000">
              <a:off x="8805278" y="3404839"/>
              <a:ext cx="571047" cy="3522169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904BD6-B713-2C49-8799-68544E4E56BA}"/>
              </a:ext>
            </a:extLst>
          </p:cNvPr>
          <p:cNvGrpSpPr/>
          <p:nvPr/>
        </p:nvGrpSpPr>
        <p:grpSpPr>
          <a:xfrm>
            <a:off x="101036" y="1414410"/>
            <a:ext cx="4345499" cy="1763520"/>
            <a:chOff x="101036" y="1414410"/>
            <a:chExt cx="4345499" cy="17635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50CFB1-632F-5C48-B0B7-691AF1A9CC52}"/>
                </a:ext>
              </a:extLst>
            </p:cNvPr>
            <p:cNvSpPr txBox="1"/>
            <p:nvPr/>
          </p:nvSpPr>
          <p:spPr>
            <a:xfrm>
              <a:off x="101036" y="1700602"/>
              <a:ext cx="2264229" cy="14773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/>
                <a:t>Feature </a:t>
              </a:r>
              <a:r>
                <a:rPr lang="de-DE" err="1"/>
                <a:t>Map</a:t>
              </a:r>
              <a:r>
                <a:rPr lang="de-DE"/>
                <a:t> </a:t>
              </a:r>
              <a:r>
                <a:rPr lang="de-DE" err="1"/>
                <a:t>Activation</a:t>
              </a:r>
              <a:r>
                <a:rPr lang="de-DE"/>
                <a:t> </a:t>
              </a:r>
              <a:r>
                <a:rPr lang="de-DE" err="1"/>
                <a:t>or</a:t>
              </a:r>
              <a:r>
                <a:rPr lang="de-DE"/>
                <a:t> </a:t>
              </a:r>
              <a:r>
                <a:rPr lang="de-DE" err="1"/>
                <a:t>Previous</a:t>
              </a:r>
              <a:r>
                <a:rPr lang="de-DE"/>
                <a:t> </a:t>
              </a:r>
              <a:r>
                <a:rPr lang="de-DE" err="1"/>
                <a:t>Deconvnet‘s</a:t>
              </a:r>
              <a:r>
                <a:rPr lang="de-DE"/>
                <a:t> </a:t>
              </a:r>
              <a:r>
                <a:rPr lang="de-DE" err="1"/>
                <a:t>Reconstruction</a:t>
              </a:r>
              <a:endParaRPr lang="de-DE"/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2891AFCF-E6DB-D04C-90A7-6ED5F1759753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rot="5400000" flipH="1" flipV="1">
              <a:off x="2696747" y="-49186"/>
              <a:ext cx="286192" cy="3213384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CF98981-9B66-D845-96D0-C03B9426CDD3}"/>
              </a:ext>
            </a:extLst>
          </p:cNvPr>
          <p:cNvGrpSpPr/>
          <p:nvPr/>
        </p:nvGrpSpPr>
        <p:grpSpPr>
          <a:xfrm>
            <a:off x="101035" y="3680070"/>
            <a:ext cx="4166145" cy="1771379"/>
            <a:chOff x="101035" y="3680070"/>
            <a:chExt cx="4166145" cy="17713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5FFC4D-9AFB-F846-A3DA-188D84F209A6}"/>
                </a:ext>
              </a:extLst>
            </p:cNvPr>
            <p:cNvSpPr txBox="1"/>
            <p:nvPr/>
          </p:nvSpPr>
          <p:spPr>
            <a:xfrm>
              <a:off x="101035" y="3680070"/>
              <a:ext cx="2264229" cy="64633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err="1"/>
                <a:t>Current</a:t>
              </a:r>
              <a:r>
                <a:rPr lang="de-DE"/>
                <a:t> </a:t>
              </a:r>
              <a:r>
                <a:rPr lang="de-DE" err="1"/>
                <a:t>Layer‘s</a:t>
              </a:r>
              <a:r>
                <a:rPr lang="de-DE"/>
                <a:t> </a:t>
              </a:r>
              <a:r>
                <a:rPr lang="de-DE" err="1"/>
                <a:t>Reconstruction</a:t>
              </a:r>
              <a:r>
                <a:rPr lang="de-DE"/>
                <a:t> 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30CD20BD-784D-1243-B83C-7BDBEE997C9A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rot="16200000" flipH="1">
              <a:off x="2187641" y="3371910"/>
              <a:ext cx="1125048" cy="3034030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5BA4B-DB1B-EE4F-B2DA-0A1CA51E52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Inhaltsplatzhalter 6">
            <a:extLst>
              <a:ext uri="{FF2B5EF4-FFF2-40B4-BE49-F238E27FC236}">
                <a16:creationId xmlns:a16="http://schemas.microsoft.com/office/drawing/2014/main" id="{708B7548-8463-9244-BB6C-A2C5D6D06A28}"/>
              </a:ext>
            </a:extLst>
          </p:cNvPr>
          <p:cNvSpPr txBox="1">
            <a:spLocks/>
          </p:cNvSpPr>
          <p:nvPr/>
        </p:nvSpPr>
        <p:spPr>
          <a:xfrm>
            <a:off x="5749679" y="5759798"/>
            <a:ext cx="6369254" cy="3456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Zeiler, M. D., &amp; </a:t>
            </a:r>
            <a:r>
              <a:rPr lang="de-DE" sz="800" err="1"/>
              <a:t>Fergus</a:t>
            </a:r>
            <a:r>
              <a:rPr lang="de-DE" sz="800"/>
              <a:t>, R. (2014). </a:t>
            </a:r>
            <a:r>
              <a:rPr lang="de-DE" sz="800" err="1"/>
              <a:t>Visualizing</a:t>
            </a:r>
            <a:r>
              <a:rPr lang="de-DE" sz="800"/>
              <a:t> </a:t>
            </a:r>
            <a:r>
              <a:rPr lang="de-DE" sz="800" err="1"/>
              <a:t>and</a:t>
            </a:r>
            <a:r>
              <a:rPr lang="de-DE" sz="800"/>
              <a:t> </a:t>
            </a:r>
            <a:r>
              <a:rPr lang="de-DE" sz="800" err="1"/>
              <a:t>understanding</a:t>
            </a:r>
            <a:r>
              <a:rPr lang="de-DE" sz="800"/>
              <a:t> </a:t>
            </a:r>
            <a:r>
              <a:rPr lang="de-DE" sz="800" err="1"/>
              <a:t>convolutional</a:t>
            </a:r>
            <a:r>
              <a:rPr lang="de-DE" sz="800"/>
              <a:t> </a:t>
            </a:r>
            <a:r>
              <a:rPr lang="de-DE" sz="800" err="1"/>
              <a:t>networks</a:t>
            </a:r>
            <a:r>
              <a:rPr lang="de-DE" sz="800"/>
              <a:t>. In </a:t>
            </a:r>
            <a:r>
              <a:rPr lang="de-DE" sz="800" i="1" err="1"/>
              <a:t>Lecture</a:t>
            </a:r>
            <a:r>
              <a:rPr lang="de-DE" sz="800" i="1"/>
              <a:t> Notes in Computer Science</a:t>
            </a:r>
            <a:r>
              <a:rPr lang="de-DE" sz="800"/>
              <a:t> (pp. 818–833). https://</a:t>
            </a:r>
            <a:r>
              <a:rPr lang="de-DE" sz="800" err="1"/>
              <a:t>doi.org</a:t>
            </a:r>
            <a:r>
              <a:rPr lang="de-DE" sz="800"/>
              <a:t>/10.1007/978-3-319-10590-1_53</a:t>
            </a:r>
          </a:p>
        </p:txBody>
      </p:sp>
    </p:spTree>
    <p:extLst>
      <p:ext uri="{BB962C8B-B14F-4D97-AF65-F5344CB8AC3E}">
        <p14:creationId xmlns:p14="http://schemas.microsoft.com/office/powerpoint/2010/main" val="105900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1" grpId="0" animBg="1"/>
      <p:bldP spid="11" grpId="1" animBg="1"/>
      <p:bldP spid="13" grpId="0" animBg="1"/>
      <p:bldP spid="13" grpId="1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93896-D77D-1F49-3E39-B9DB03B8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BB6DE6-EA6A-B685-E2FA-6BB6EF97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err="1">
                <a:latin typeface="Open Sans"/>
                <a:ea typeface="Open Sans"/>
                <a:cs typeface="Open Sans"/>
              </a:rPr>
              <a:t>Unpooling</a:t>
            </a:r>
            <a:endParaRPr lang="de-DE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5012D-4A67-7825-90E6-6F736ED943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817A7-4621-2FB9-837A-7942EA87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77" y="1558478"/>
            <a:ext cx="10214578" cy="3743609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92F6015-A980-5043-8710-374FB22B750B}"/>
              </a:ext>
            </a:extLst>
          </p:cNvPr>
          <p:cNvSpPr txBox="1">
            <a:spLocks/>
          </p:cNvSpPr>
          <p:nvPr/>
        </p:nvSpPr>
        <p:spPr>
          <a:xfrm>
            <a:off x="5749679" y="5759798"/>
            <a:ext cx="6369254" cy="3456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Zeiler, M. D., &amp; </a:t>
            </a:r>
            <a:r>
              <a:rPr lang="de-DE" sz="800" err="1"/>
              <a:t>Fergus</a:t>
            </a:r>
            <a:r>
              <a:rPr lang="de-DE" sz="800"/>
              <a:t>, R. (2014). </a:t>
            </a:r>
            <a:r>
              <a:rPr lang="de-DE" sz="800" err="1"/>
              <a:t>Visualizing</a:t>
            </a:r>
            <a:r>
              <a:rPr lang="de-DE" sz="800"/>
              <a:t> </a:t>
            </a:r>
            <a:r>
              <a:rPr lang="de-DE" sz="800" err="1"/>
              <a:t>and</a:t>
            </a:r>
            <a:r>
              <a:rPr lang="de-DE" sz="800"/>
              <a:t> </a:t>
            </a:r>
            <a:r>
              <a:rPr lang="de-DE" sz="800" err="1"/>
              <a:t>understanding</a:t>
            </a:r>
            <a:r>
              <a:rPr lang="de-DE" sz="800"/>
              <a:t> </a:t>
            </a:r>
            <a:r>
              <a:rPr lang="de-DE" sz="800" err="1"/>
              <a:t>convolutional</a:t>
            </a:r>
            <a:r>
              <a:rPr lang="de-DE" sz="800"/>
              <a:t> </a:t>
            </a:r>
            <a:r>
              <a:rPr lang="de-DE" sz="800" err="1"/>
              <a:t>networks</a:t>
            </a:r>
            <a:r>
              <a:rPr lang="de-DE" sz="800"/>
              <a:t>. In </a:t>
            </a:r>
            <a:r>
              <a:rPr lang="de-DE" sz="800" i="1" err="1"/>
              <a:t>Lecture</a:t>
            </a:r>
            <a:r>
              <a:rPr lang="de-DE" sz="800" i="1"/>
              <a:t> Notes in Computer Science</a:t>
            </a:r>
            <a:r>
              <a:rPr lang="de-DE" sz="800"/>
              <a:t> (pp. 818–833). https://</a:t>
            </a:r>
            <a:r>
              <a:rPr lang="de-DE" sz="800" err="1"/>
              <a:t>doi.org</a:t>
            </a:r>
            <a:r>
              <a:rPr lang="de-DE" sz="800"/>
              <a:t>/10.1007/978-3-319-10590-1_53</a:t>
            </a:r>
          </a:p>
        </p:txBody>
      </p:sp>
    </p:spTree>
    <p:extLst>
      <p:ext uri="{BB962C8B-B14F-4D97-AF65-F5344CB8AC3E}">
        <p14:creationId xmlns:p14="http://schemas.microsoft.com/office/powerpoint/2010/main" val="244325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E9E34-26F1-E9D0-CB48-F0411752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nhaltsplatzhalter 6">
            <a:extLst>
              <a:ext uri="{FF2B5EF4-FFF2-40B4-BE49-F238E27FC236}">
                <a16:creationId xmlns:a16="http://schemas.microsoft.com/office/drawing/2014/main" id="{FD52C010-0AE9-5542-AEBD-D9CA4FD5D8C0}"/>
              </a:ext>
            </a:extLst>
          </p:cNvPr>
          <p:cNvSpPr txBox="1">
            <a:spLocks/>
          </p:cNvSpPr>
          <p:nvPr/>
        </p:nvSpPr>
        <p:spPr>
          <a:xfrm>
            <a:off x="5749679" y="5759798"/>
            <a:ext cx="6369254" cy="3456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Zeiler, M. D., &amp; </a:t>
            </a:r>
            <a:r>
              <a:rPr lang="de-DE" sz="800" err="1"/>
              <a:t>Fergus</a:t>
            </a:r>
            <a:r>
              <a:rPr lang="de-DE" sz="800"/>
              <a:t>, R. (2014). </a:t>
            </a:r>
            <a:r>
              <a:rPr lang="de-DE" sz="800" err="1"/>
              <a:t>Visualizing</a:t>
            </a:r>
            <a:r>
              <a:rPr lang="de-DE" sz="800"/>
              <a:t> </a:t>
            </a:r>
            <a:r>
              <a:rPr lang="de-DE" sz="800" err="1"/>
              <a:t>and</a:t>
            </a:r>
            <a:r>
              <a:rPr lang="de-DE" sz="800"/>
              <a:t> </a:t>
            </a:r>
            <a:r>
              <a:rPr lang="de-DE" sz="800" err="1"/>
              <a:t>understanding</a:t>
            </a:r>
            <a:r>
              <a:rPr lang="de-DE" sz="800"/>
              <a:t> </a:t>
            </a:r>
            <a:r>
              <a:rPr lang="de-DE" sz="800" err="1"/>
              <a:t>convolutional</a:t>
            </a:r>
            <a:r>
              <a:rPr lang="de-DE" sz="800"/>
              <a:t> </a:t>
            </a:r>
            <a:r>
              <a:rPr lang="de-DE" sz="800" err="1"/>
              <a:t>networks</a:t>
            </a:r>
            <a:r>
              <a:rPr lang="de-DE" sz="800"/>
              <a:t>. In </a:t>
            </a:r>
            <a:r>
              <a:rPr lang="de-DE" sz="800" i="1" err="1"/>
              <a:t>Lecture</a:t>
            </a:r>
            <a:r>
              <a:rPr lang="de-DE" sz="800" i="1"/>
              <a:t> Notes in Computer Science</a:t>
            </a:r>
            <a:r>
              <a:rPr lang="de-DE" sz="800"/>
              <a:t> (pp. 818–833). https://</a:t>
            </a:r>
            <a:r>
              <a:rPr lang="de-DE" sz="800" err="1"/>
              <a:t>doi.org</a:t>
            </a:r>
            <a:r>
              <a:rPr lang="de-DE" sz="800"/>
              <a:t>/10.1007/978-3-319-10590-1_53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2C0A34-D8FA-8052-4AA1-DF1DB7C5D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1082072"/>
          </a:xfrm>
        </p:spPr>
        <p:txBody>
          <a:bodyPr lIns="91440" tIns="45720" rIns="91440" bIns="45720" anchor="t"/>
          <a:lstStyle/>
          <a:p>
            <a:r>
              <a:rPr lang="de-DE" err="1"/>
              <a:t>Visualising</a:t>
            </a:r>
            <a:r>
              <a:rPr lang="de-DE"/>
              <a:t> Feature </a:t>
            </a:r>
            <a:r>
              <a:rPr lang="de-DE" err="1"/>
              <a:t>Map</a:t>
            </a:r>
            <a:r>
              <a:rPr lang="de-DE"/>
              <a:t> </a:t>
            </a:r>
            <a:r>
              <a:rPr lang="de-DE" err="1"/>
              <a:t>Activations</a:t>
            </a:r>
            <a:endParaRPr lang="de-DE"/>
          </a:p>
        </p:txBody>
      </p:sp>
      <p:pic>
        <p:nvPicPr>
          <p:cNvPr id="2" name="Picture 1" descr="A collage of images&#10;&#10;Description automatically generated">
            <a:extLst>
              <a:ext uri="{FF2B5EF4-FFF2-40B4-BE49-F238E27FC236}">
                <a16:creationId xmlns:a16="http://schemas.microsoft.com/office/drawing/2014/main" id="{934472EB-85A4-D3B5-2D71-0224D905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8" y="1453444"/>
            <a:ext cx="5390074" cy="4114800"/>
          </a:xfrm>
          <a:prstGeom prst="rect">
            <a:avLst/>
          </a:prstGeom>
        </p:spPr>
      </p:pic>
      <p:pic>
        <p:nvPicPr>
          <p:cNvPr id="3" name="Picture 2" descr="A collage of images&#10;&#10;Description automatically generated">
            <a:extLst>
              <a:ext uri="{FF2B5EF4-FFF2-40B4-BE49-F238E27FC236}">
                <a16:creationId xmlns:a16="http://schemas.microsoft.com/office/drawing/2014/main" id="{D6F4EDA7-B862-7771-D069-9F8272C4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389" y="1559278"/>
            <a:ext cx="6096000" cy="376454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2C38F14-9E6D-EBCE-6E21-FE4ECC9E0B1F}"/>
              </a:ext>
            </a:extLst>
          </p:cNvPr>
          <p:cNvGrpSpPr/>
          <p:nvPr/>
        </p:nvGrpSpPr>
        <p:grpSpPr>
          <a:xfrm>
            <a:off x="358959" y="1032793"/>
            <a:ext cx="8684278" cy="4622380"/>
            <a:chOff x="358959" y="1032793"/>
            <a:chExt cx="8684278" cy="46223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8A5879-2179-6AB6-87F3-8A1BC211D42E}"/>
                </a:ext>
              </a:extLst>
            </p:cNvPr>
            <p:cNvSpPr/>
            <p:nvPr/>
          </p:nvSpPr>
          <p:spPr>
            <a:xfrm>
              <a:off x="3677750" y="1032793"/>
              <a:ext cx="5365487" cy="46223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52C3615-6A70-9D4D-EFEA-4EF327350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1243" y="1286234"/>
              <a:ext cx="3105268" cy="4114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0E04FA-1A0B-7FB5-7072-6B24B7E14F3E}"/>
                </a:ext>
              </a:extLst>
            </p:cNvPr>
            <p:cNvSpPr/>
            <p:nvPr/>
          </p:nvSpPr>
          <p:spPr>
            <a:xfrm>
              <a:off x="358959" y="1454727"/>
              <a:ext cx="1152445" cy="2097073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46BE161-B6D7-B633-DB9D-6E69D056D199}"/>
                </a:ext>
              </a:extLst>
            </p:cNvPr>
            <p:cNvCxnSpPr/>
            <p:nvPr/>
          </p:nvCxnSpPr>
          <p:spPr>
            <a:xfrm flipV="1">
              <a:off x="1482437" y="1039721"/>
              <a:ext cx="2199093" cy="414376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F675C1-B544-722D-A3BE-33208A4F5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95030" y="3544874"/>
              <a:ext cx="2173904" cy="2098333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4AB09-E6B3-20B6-9AA1-466B1C8F6F64}"/>
              </a:ext>
            </a:extLst>
          </p:cNvPr>
          <p:cNvGrpSpPr/>
          <p:nvPr/>
        </p:nvGrpSpPr>
        <p:grpSpPr>
          <a:xfrm>
            <a:off x="1518412" y="751444"/>
            <a:ext cx="10273356" cy="4764272"/>
            <a:chOff x="1518412" y="751444"/>
            <a:chExt cx="10273356" cy="476427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FF75A3-3809-C49A-4DBE-F7C3712995F2}"/>
                </a:ext>
              </a:extLst>
            </p:cNvPr>
            <p:cNvSpPr/>
            <p:nvPr/>
          </p:nvSpPr>
          <p:spPr>
            <a:xfrm>
              <a:off x="1530298" y="1456537"/>
              <a:ext cx="3787890" cy="2116902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3D91FA-3EE7-7A20-4B02-4B8CA253544E}"/>
                </a:ext>
              </a:extLst>
            </p:cNvPr>
            <p:cNvCxnSpPr/>
            <p:nvPr/>
          </p:nvCxnSpPr>
          <p:spPr>
            <a:xfrm flipV="1">
              <a:off x="1518412" y="751444"/>
              <a:ext cx="646957" cy="702652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B52FCE6-E6AA-4E6A-45B1-3C83696238E1}"/>
                </a:ext>
              </a:extLst>
            </p:cNvPr>
            <p:cNvCxnSpPr>
              <a:cxnSpLocks/>
            </p:cNvCxnSpPr>
            <p:nvPr/>
          </p:nvCxnSpPr>
          <p:spPr>
            <a:xfrm>
              <a:off x="1531004" y="3587215"/>
              <a:ext cx="629877" cy="1928501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95C134-63C1-66DC-D968-4E1FB591E315}"/>
                </a:ext>
              </a:extLst>
            </p:cNvPr>
            <p:cNvSpPr/>
            <p:nvPr/>
          </p:nvSpPr>
          <p:spPr>
            <a:xfrm>
              <a:off x="2169693" y="761599"/>
              <a:ext cx="9622075" cy="47498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A collage of different colors&#10;&#10;Description automatically generated">
              <a:extLst>
                <a:ext uri="{FF2B5EF4-FFF2-40B4-BE49-F238E27FC236}">
                  <a16:creationId xmlns:a16="http://schemas.microsoft.com/office/drawing/2014/main" id="{9D41CE1D-8723-A594-F8CC-45609385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7561" y="824955"/>
              <a:ext cx="9351884" cy="456286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F90051-4C28-02A5-A9B0-FA2308D6D500}"/>
              </a:ext>
            </a:extLst>
          </p:cNvPr>
          <p:cNvGrpSpPr/>
          <p:nvPr/>
        </p:nvGrpSpPr>
        <p:grpSpPr>
          <a:xfrm>
            <a:off x="341176" y="977887"/>
            <a:ext cx="11717802" cy="4589722"/>
            <a:chOff x="341176" y="977887"/>
            <a:chExt cx="11717802" cy="45897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F9B73A-0B64-3CA0-A64C-8C83D8B7BD54}"/>
                </a:ext>
              </a:extLst>
            </p:cNvPr>
            <p:cNvSpPr/>
            <p:nvPr/>
          </p:nvSpPr>
          <p:spPr>
            <a:xfrm>
              <a:off x="354872" y="3515558"/>
              <a:ext cx="5384847" cy="2052051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A556CAF-1438-D75A-CF53-0070EBE1AE40}"/>
                </a:ext>
              </a:extLst>
            </p:cNvPr>
            <p:cNvCxnSpPr/>
            <p:nvPr/>
          </p:nvCxnSpPr>
          <p:spPr>
            <a:xfrm flipV="1">
              <a:off x="344794" y="977887"/>
              <a:ext cx="741420" cy="2541527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C735A3-35FE-3829-6DFE-C84E6B951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176" y="5319154"/>
              <a:ext cx="735727" cy="244209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29D72D-7D64-687F-9065-146AA0F90D90}"/>
                </a:ext>
              </a:extLst>
            </p:cNvPr>
            <p:cNvSpPr/>
            <p:nvPr/>
          </p:nvSpPr>
          <p:spPr>
            <a:xfrm>
              <a:off x="1089143" y="985172"/>
              <a:ext cx="10969835" cy="43324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A collage of images of various objects&#10;&#10;Description automatically generated">
              <a:extLst>
                <a:ext uri="{FF2B5EF4-FFF2-40B4-BE49-F238E27FC236}">
                  <a16:creationId xmlns:a16="http://schemas.microsoft.com/office/drawing/2014/main" id="{04E0510E-594F-C27B-13E7-8360569C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1778" y="1157382"/>
              <a:ext cx="10696222" cy="4021126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6AF09A-1F0B-4049-7EF0-AB48ECE13618}"/>
              </a:ext>
            </a:extLst>
          </p:cNvPr>
          <p:cNvGrpSpPr/>
          <p:nvPr/>
        </p:nvGrpSpPr>
        <p:grpSpPr>
          <a:xfrm>
            <a:off x="116378" y="94090"/>
            <a:ext cx="8825362" cy="6261138"/>
            <a:chOff x="116378" y="94090"/>
            <a:chExt cx="8825362" cy="62611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CD0A93-719B-3A8E-3D8F-5CFF7C2DF4BB}"/>
                </a:ext>
              </a:extLst>
            </p:cNvPr>
            <p:cNvSpPr/>
            <p:nvPr/>
          </p:nvSpPr>
          <p:spPr>
            <a:xfrm>
              <a:off x="5883424" y="1537601"/>
              <a:ext cx="3058316" cy="3794923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11366E-6EA0-CDD0-452C-FA14EC9D43E9}"/>
                </a:ext>
              </a:extLst>
            </p:cNvPr>
            <p:cNvCxnSpPr/>
            <p:nvPr/>
          </p:nvCxnSpPr>
          <p:spPr>
            <a:xfrm flipV="1">
              <a:off x="5245405" y="5319090"/>
              <a:ext cx="630544" cy="972706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F8B4D1-D43F-3C2A-5A3B-16F2F3A081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276" y="94090"/>
              <a:ext cx="675184" cy="1463446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9165A6C-A3BC-8FA1-8F50-0D961968AEAF}"/>
                </a:ext>
              </a:extLst>
            </p:cNvPr>
            <p:cNvSpPr/>
            <p:nvPr/>
          </p:nvSpPr>
          <p:spPr>
            <a:xfrm>
              <a:off x="116378" y="101579"/>
              <a:ext cx="5101753" cy="62536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 descr="A collage of images&#10;&#10;Description automatically generated">
              <a:extLst>
                <a:ext uri="{FF2B5EF4-FFF2-40B4-BE49-F238E27FC236}">
                  <a16:creationId xmlns:a16="http://schemas.microsoft.com/office/drawing/2014/main" id="{33F876A9-A173-4A95-757E-4356A3C67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373" y="237581"/>
              <a:ext cx="4783950" cy="597129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97466B-0285-15E2-1509-EBC349AAE9F4}"/>
              </a:ext>
            </a:extLst>
          </p:cNvPr>
          <p:cNvGrpSpPr/>
          <p:nvPr/>
        </p:nvGrpSpPr>
        <p:grpSpPr>
          <a:xfrm>
            <a:off x="3180591" y="94090"/>
            <a:ext cx="8825362" cy="6261138"/>
            <a:chOff x="3180591" y="94090"/>
            <a:chExt cx="8825362" cy="626113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1E4C01-3B5B-E076-019C-19F983FD9930}"/>
                </a:ext>
              </a:extLst>
            </p:cNvPr>
            <p:cNvSpPr/>
            <p:nvPr/>
          </p:nvSpPr>
          <p:spPr>
            <a:xfrm>
              <a:off x="8947637" y="1537601"/>
              <a:ext cx="3058316" cy="3794923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D3BAFF9-287A-398F-3CDA-18BA5C825D1F}"/>
                </a:ext>
              </a:extLst>
            </p:cNvPr>
            <p:cNvCxnSpPr/>
            <p:nvPr/>
          </p:nvCxnSpPr>
          <p:spPr>
            <a:xfrm flipV="1">
              <a:off x="8309618" y="5319090"/>
              <a:ext cx="630544" cy="972706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290CA37-90C8-98FB-D237-8252F6E9B3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5489" y="94090"/>
              <a:ext cx="675184" cy="1463446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E77FC7-2964-F382-70D1-84E21C6F313F}"/>
                </a:ext>
              </a:extLst>
            </p:cNvPr>
            <p:cNvSpPr/>
            <p:nvPr/>
          </p:nvSpPr>
          <p:spPr>
            <a:xfrm>
              <a:off x="3180591" y="101579"/>
              <a:ext cx="5101753" cy="62536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 descr="A collage of images of dogs and other objects&#10;&#10;Description automatically generated">
              <a:extLst>
                <a:ext uri="{FF2B5EF4-FFF2-40B4-BE49-F238E27FC236}">
                  <a16:creationId xmlns:a16="http://schemas.microsoft.com/office/drawing/2014/main" id="{C618DAED-DE38-4D14-4100-6FC41472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01998" y="197112"/>
              <a:ext cx="4890285" cy="605905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1D49C8-676D-1247-9E86-C64C8337D99D}"/>
              </a:ext>
            </a:extLst>
          </p:cNvPr>
          <p:cNvSpPr txBox="1"/>
          <p:nvPr/>
        </p:nvSpPr>
        <p:spPr>
          <a:xfrm>
            <a:off x="8971722" y="556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6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247848-635C-CB40-90D7-A2DA7190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>
                <a:latin typeface="Open Sans"/>
                <a:ea typeface="Open Sans"/>
                <a:cs typeface="Open Sans"/>
              </a:rPr>
              <a:t>Evolution </a:t>
            </a:r>
            <a:r>
              <a:rPr lang="de-DE" err="1">
                <a:latin typeface="Open Sans"/>
                <a:ea typeface="Open Sans"/>
                <a:cs typeface="Open Sans"/>
              </a:rPr>
              <a:t>of</a:t>
            </a:r>
            <a:r>
              <a:rPr lang="de-DE">
                <a:latin typeface="Open Sans"/>
                <a:ea typeface="Open Sans"/>
                <a:cs typeface="Open Sans"/>
              </a:rPr>
              <a:t> Feature Maps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A0667-D9F9-085C-8A70-A5B959F8C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75E4AA-FE3D-BE08-62F3-6AF5A2A92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collage of images of various shapes&#10;&#10;Description automatically generated">
            <a:extLst>
              <a:ext uri="{FF2B5EF4-FFF2-40B4-BE49-F238E27FC236}">
                <a16:creationId xmlns:a16="http://schemas.microsoft.com/office/drawing/2014/main" id="{F6C204C6-109A-6832-37E4-C5BD30CE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09" y="836221"/>
            <a:ext cx="7748649" cy="2464130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B2A24C8A-532D-8334-43E8-B58BC217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1" y="3303514"/>
            <a:ext cx="6096000" cy="239842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84CB82B-925A-5EF6-0C55-499CE7C7E251}"/>
              </a:ext>
            </a:extLst>
          </p:cNvPr>
          <p:cNvGrpSpPr/>
          <p:nvPr/>
        </p:nvGrpSpPr>
        <p:grpSpPr>
          <a:xfrm>
            <a:off x="2028701" y="419235"/>
            <a:ext cx="7039727" cy="5341657"/>
            <a:chOff x="2028701" y="419235"/>
            <a:chExt cx="7039727" cy="53416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74D019E-C25A-5A11-CDE0-759B3CE8FE9B}"/>
                </a:ext>
              </a:extLst>
            </p:cNvPr>
            <p:cNvSpPr/>
            <p:nvPr/>
          </p:nvSpPr>
          <p:spPr>
            <a:xfrm>
              <a:off x="4799609" y="841170"/>
              <a:ext cx="4225635" cy="4918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7646F7-64C0-E2CE-FD01-753D5315EC0F}"/>
                </a:ext>
              </a:extLst>
            </p:cNvPr>
            <p:cNvSpPr/>
            <p:nvPr/>
          </p:nvSpPr>
          <p:spPr>
            <a:xfrm>
              <a:off x="2028701" y="910441"/>
              <a:ext cx="2008909" cy="2384961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7470297-07EF-4858-4392-2EAE9A256116}"/>
                </a:ext>
              </a:extLst>
            </p:cNvPr>
            <p:cNvCxnSpPr/>
            <p:nvPr/>
          </p:nvCxnSpPr>
          <p:spPr>
            <a:xfrm flipV="1">
              <a:off x="4015838" y="848096"/>
              <a:ext cx="785751" cy="55418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76EABE-94E6-7062-B1D3-78BDDE1151E6}"/>
                </a:ext>
              </a:extLst>
            </p:cNvPr>
            <p:cNvCxnSpPr/>
            <p:nvPr/>
          </p:nvCxnSpPr>
          <p:spPr>
            <a:xfrm>
              <a:off x="4049857" y="3312596"/>
              <a:ext cx="756063" cy="2448296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FB24AE-31E5-40F5-538E-D1BED1DA4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4345" y="901535"/>
              <a:ext cx="4066685" cy="484711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C79107-BEC6-EE0A-FF03-59C97D9DC3A8}"/>
                </a:ext>
              </a:extLst>
            </p:cNvPr>
            <p:cNvSpPr txBox="1"/>
            <p:nvPr/>
          </p:nvSpPr>
          <p:spPr>
            <a:xfrm>
              <a:off x="4942653" y="419235"/>
              <a:ext cx="412577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ea typeface="Open Sans"/>
                  <a:cs typeface="Open Sans"/>
                </a:rPr>
                <a:t>1     2      5    10    20   30   40   64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F3EC22-F8E0-28E8-69AC-15A01BC90EFC}"/>
              </a:ext>
            </a:extLst>
          </p:cNvPr>
          <p:cNvGrpSpPr/>
          <p:nvPr/>
        </p:nvGrpSpPr>
        <p:grpSpPr>
          <a:xfrm>
            <a:off x="4087330" y="366211"/>
            <a:ext cx="7924462" cy="5350814"/>
            <a:chOff x="4087330" y="366211"/>
            <a:chExt cx="7924462" cy="535081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86B2AA-F6E3-433C-5EF2-2F4D0612B4AB}"/>
                </a:ext>
              </a:extLst>
            </p:cNvPr>
            <p:cNvSpPr/>
            <p:nvPr/>
          </p:nvSpPr>
          <p:spPr>
            <a:xfrm>
              <a:off x="4087330" y="885861"/>
              <a:ext cx="2684876" cy="2378816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742700-E16E-849E-C1AF-52B433A414BA}"/>
                </a:ext>
              </a:extLst>
            </p:cNvPr>
            <p:cNvCxnSpPr/>
            <p:nvPr/>
          </p:nvCxnSpPr>
          <p:spPr>
            <a:xfrm flipV="1">
              <a:off x="4089579" y="805834"/>
              <a:ext cx="2364410" cy="69721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FAE070-2DBC-7E27-2979-34691CE6AC07}"/>
                </a:ext>
              </a:extLst>
            </p:cNvPr>
            <p:cNvCxnSpPr/>
            <p:nvPr/>
          </p:nvCxnSpPr>
          <p:spPr>
            <a:xfrm>
              <a:off x="4103764" y="3277124"/>
              <a:ext cx="2343461" cy="2439901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FE110D-B2F4-FF97-0EA1-7FDAA7E12C6C}"/>
                </a:ext>
              </a:extLst>
            </p:cNvPr>
            <p:cNvSpPr txBox="1"/>
            <p:nvPr/>
          </p:nvSpPr>
          <p:spPr>
            <a:xfrm>
              <a:off x="6714215" y="366211"/>
              <a:ext cx="522523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ea typeface="Open Sans"/>
                  <a:cs typeface="Open Sans"/>
                </a:rPr>
                <a:t>1        2        5       10     20      30      40      64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E911FE-F988-5A37-5024-D8068F9117B5}"/>
                </a:ext>
              </a:extLst>
            </p:cNvPr>
            <p:cNvSpPr/>
            <p:nvPr/>
          </p:nvSpPr>
          <p:spPr>
            <a:xfrm>
              <a:off x="6446512" y="804299"/>
              <a:ext cx="5565280" cy="491221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ollage of multiple images&#10;&#10;Description automatically generated">
              <a:extLst>
                <a:ext uri="{FF2B5EF4-FFF2-40B4-BE49-F238E27FC236}">
                  <a16:creationId xmlns:a16="http://schemas.microsoft.com/office/drawing/2014/main" id="{3B13BCFE-D839-8E9A-C22E-2341E565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5958" y="898422"/>
              <a:ext cx="5428148" cy="472317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36028C-80D9-784A-B1A3-8003B34398DF}"/>
              </a:ext>
            </a:extLst>
          </p:cNvPr>
          <p:cNvGrpSpPr/>
          <p:nvPr/>
        </p:nvGrpSpPr>
        <p:grpSpPr>
          <a:xfrm>
            <a:off x="200929" y="419235"/>
            <a:ext cx="9540121" cy="5350306"/>
            <a:chOff x="210808" y="337244"/>
            <a:chExt cx="9540121" cy="53503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D42DAB-138A-B745-8B16-734CDB5B14B2}"/>
                </a:ext>
              </a:extLst>
            </p:cNvPr>
            <p:cNvSpPr/>
            <p:nvPr/>
          </p:nvSpPr>
          <p:spPr>
            <a:xfrm>
              <a:off x="6774465" y="875555"/>
              <a:ext cx="2976464" cy="2416819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9E3F56-8A17-9F44-BC80-9FAF110A1750}"/>
                </a:ext>
              </a:extLst>
            </p:cNvPr>
            <p:cNvCxnSpPr>
              <a:cxnSpLocks/>
            </p:cNvCxnSpPr>
            <p:nvPr/>
          </p:nvCxnSpPr>
          <p:spPr>
            <a:xfrm>
              <a:off x="6358829" y="775332"/>
              <a:ext cx="415636" cy="100224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3501486-DB58-464F-B207-2248B2420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829" y="3281479"/>
              <a:ext cx="415636" cy="2406071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FCF782-9AAB-5143-B272-E7FC518DEDD4}"/>
                </a:ext>
              </a:extLst>
            </p:cNvPr>
            <p:cNvGrpSpPr/>
            <p:nvPr/>
          </p:nvGrpSpPr>
          <p:grpSpPr>
            <a:xfrm>
              <a:off x="210808" y="337244"/>
              <a:ext cx="6148021" cy="5350306"/>
              <a:chOff x="5863771" y="366211"/>
              <a:chExt cx="6148021" cy="535030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8660F4-3ADC-8848-A434-61486448E498}"/>
                  </a:ext>
                </a:extLst>
              </p:cNvPr>
              <p:cNvSpPr txBox="1"/>
              <p:nvPr/>
            </p:nvSpPr>
            <p:spPr>
              <a:xfrm>
                <a:off x="6197599" y="366211"/>
                <a:ext cx="574184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>
                    <a:ea typeface="Open Sans"/>
                    <a:cs typeface="Open Sans"/>
                  </a:rPr>
                  <a:t>1        2          5       10        20      30       40       64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D2E7E82-194F-1446-96D4-5FC69CA199F9}"/>
                  </a:ext>
                </a:extLst>
              </p:cNvPr>
              <p:cNvSpPr/>
              <p:nvPr/>
            </p:nvSpPr>
            <p:spPr>
              <a:xfrm>
                <a:off x="5863771" y="804299"/>
                <a:ext cx="6148021" cy="491221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61A2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 descr="A collage of images of a person's face&#10;&#10;Description automatically generated">
                <a:extLst>
                  <a:ext uri="{FF2B5EF4-FFF2-40B4-BE49-F238E27FC236}">
                    <a16:creationId xmlns:a16="http://schemas.microsoft.com/office/drawing/2014/main" id="{C064FF4C-1B4A-1D42-ADD0-4623F0DE5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5371" y="887495"/>
                <a:ext cx="5974076" cy="473098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2F0EDE-ACFA-A149-B552-62440A8BB0D5}"/>
              </a:ext>
            </a:extLst>
          </p:cNvPr>
          <p:cNvGrpSpPr/>
          <p:nvPr/>
        </p:nvGrpSpPr>
        <p:grpSpPr>
          <a:xfrm>
            <a:off x="2838311" y="411925"/>
            <a:ext cx="9245837" cy="5350306"/>
            <a:chOff x="2838311" y="411925"/>
            <a:chExt cx="9245837" cy="53503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C62FC1C-615B-C445-AB8D-F8E43A65934F}"/>
                </a:ext>
              </a:extLst>
            </p:cNvPr>
            <p:cNvSpPr/>
            <p:nvPr/>
          </p:nvSpPr>
          <p:spPr>
            <a:xfrm>
              <a:off x="2840181" y="3308461"/>
              <a:ext cx="3015483" cy="2393479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C068B5E-8003-4E4F-8AA0-762B25614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0181" y="850014"/>
              <a:ext cx="2903306" cy="2455284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43BD6B5-E369-1848-8222-8E8B21C17E12}"/>
                </a:ext>
              </a:extLst>
            </p:cNvPr>
            <p:cNvCxnSpPr>
              <a:cxnSpLocks/>
            </p:cNvCxnSpPr>
            <p:nvPr/>
          </p:nvCxnSpPr>
          <p:spPr>
            <a:xfrm>
              <a:off x="2838311" y="5701940"/>
              <a:ext cx="2917623" cy="60291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946A1E-F795-DC4A-968F-009F795B2756}"/>
                </a:ext>
              </a:extLst>
            </p:cNvPr>
            <p:cNvSpPr txBox="1"/>
            <p:nvPr/>
          </p:nvSpPr>
          <p:spPr>
            <a:xfrm>
              <a:off x="6089762" y="411925"/>
              <a:ext cx="592908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ea typeface="Open Sans"/>
                  <a:cs typeface="Open Sans"/>
                </a:rPr>
                <a:t>1         2         5         10       20       30       40        64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DF7B4E6-E415-6A43-9F84-54CB0BC18A20}"/>
                </a:ext>
              </a:extLst>
            </p:cNvPr>
            <p:cNvSpPr/>
            <p:nvPr/>
          </p:nvSpPr>
          <p:spPr>
            <a:xfrm>
              <a:off x="5755934" y="850013"/>
              <a:ext cx="6328214" cy="491221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A grid of images with different shapes&#10;&#10;Description automatically generated with medium confidence">
              <a:extLst>
                <a:ext uri="{FF2B5EF4-FFF2-40B4-BE49-F238E27FC236}">
                  <a16:creationId xmlns:a16="http://schemas.microsoft.com/office/drawing/2014/main" id="{C7C4AFED-D9C4-CD47-807A-447EBC92A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263" y="891244"/>
              <a:ext cx="6203588" cy="481069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849973-96D8-674F-944F-597B625E9E15}"/>
              </a:ext>
            </a:extLst>
          </p:cNvPr>
          <p:cNvGrpSpPr/>
          <p:nvPr/>
        </p:nvGrpSpPr>
        <p:grpSpPr>
          <a:xfrm>
            <a:off x="146567" y="411925"/>
            <a:ext cx="8761365" cy="5350306"/>
            <a:chOff x="146567" y="411925"/>
            <a:chExt cx="8761365" cy="53503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2D1246-E34C-BC49-BEE6-D835FB34CA59}"/>
                </a:ext>
              </a:extLst>
            </p:cNvPr>
            <p:cNvSpPr/>
            <p:nvPr/>
          </p:nvSpPr>
          <p:spPr>
            <a:xfrm>
              <a:off x="5855888" y="3324538"/>
              <a:ext cx="3052044" cy="2377402"/>
            </a:xfrm>
            <a:prstGeom prst="rect">
              <a:avLst/>
            </a:prstGeom>
            <a:noFill/>
            <a:ln w="57150">
              <a:solidFill>
                <a:srgbClr val="C61A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EBEBCF-A5C4-4141-A679-36A1B7B2D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8813" y="857733"/>
              <a:ext cx="2439119" cy="2463643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6FAAA8C-B293-5341-9072-34663A365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813" y="5701939"/>
              <a:ext cx="2439119" cy="60292"/>
            </a:xfrm>
            <a:prstGeom prst="straightConnector1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FDA0EE-E57E-7745-A4F7-7D1F16222FF0}"/>
                </a:ext>
              </a:extLst>
            </p:cNvPr>
            <p:cNvGrpSpPr/>
            <p:nvPr/>
          </p:nvGrpSpPr>
          <p:grpSpPr>
            <a:xfrm>
              <a:off x="146567" y="411925"/>
              <a:ext cx="6322246" cy="5350306"/>
              <a:chOff x="146567" y="411925"/>
              <a:chExt cx="6322246" cy="535030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C0CE44-8D32-104C-BDAB-1BF323A67EA3}"/>
                  </a:ext>
                </a:extLst>
              </p:cNvPr>
              <p:cNvSpPr txBox="1"/>
              <p:nvPr/>
            </p:nvSpPr>
            <p:spPr>
              <a:xfrm>
                <a:off x="480395" y="411925"/>
                <a:ext cx="592908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>
                    <a:ea typeface="Open Sans"/>
                    <a:cs typeface="Open Sans"/>
                  </a:rPr>
                  <a:t>1         2         5         10       20       30       40        64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D86AD5-0E8A-CE45-8553-C5AF249F06F0}"/>
                  </a:ext>
                </a:extLst>
              </p:cNvPr>
              <p:cNvSpPr/>
              <p:nvPr/>
            </p:nvSpPr>
            <p:spPr>
              <a:xfrm>
                <a:off x="146567" y="850013"/>
                <a:ext cx="6322246" cy="491221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61A2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 descr="A grid of circles with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8BD568FF-6B49-DA42-A10D-D17EAB75C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60" y="910312"/>
                <a:ext cx="6205924" cy="4762545"/>
              </a:xfrm>
              <a:prstGeom prst="rect">
                <a:avLst/>
              </a:prstGeom>
            </p:spPr>
          </p:pic>
        </p:grpSp>
      </p:grpSp>
      <p:sp>
        <p:nvSpPr>
          <p:cNvPr id="47" name="Inhaltsplatzhalter 6">
            <a:extLst>
              <a:ext uri="{FF2B5EF4-FFF2-40B4-BE49-F238E27FC236}">
                <a16:creationId xmlns:a16="http://schemas.microsoft.com/office/drawing/2014/main" id="{65FCEE94-5B33-1A49-9A45-F8D739FEA94B}"/>
              </a:ext>
            </a:extLst>
          </p:cNvPr>
          <p:cNvSpPr txBox="1">
            <a:spLocks/>
          </p:cNvSpPr>
          <p:nvPr/>
        </p:nvSpPr>
        <p:spPr>
          <a:xfrm>
            <a:off x="5749679" y="5759798"/>
            <a:ext cx="6369254" cy="3456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Zeiler, M. D., &amp; </a:t>
            </a:r>
            <a:r>
              <a:rPr lang="de-DE" sz="800" err="1"/>
              <a:t>Fergus</a:t>
            </a:r>
            <a:r>
              <a:rPr lang="de-DE" sz="800"/>
              <a:t>, R. (2014). </a:t>
            </a:r>
            <a:r>
              <a:rPr lang="de-DE" sz="800" err="1"/>
              <a:t>Visualizing</a:t>
            </a:r>
            <a:r>
              <a:rPr lang="de-DE" sz="800"/>
              <a:t> </a:t>
            </a:r>
            <a:r>
              <a:rPr lang="de-DE" sz="800" err="1"/>
              <a:t>and</a:t>
            </a:r>
            <a:r>
              <a:rPr lang="de-DE" sz="800"/>
              <a:t> </a:t>
            </a:r>
            <a:r>
              <a:rPr lang="de-DE" sz="800" err="1"/>
              <a:t>understanding</a:t>
            </a:r>
            <a:r>
              <a:rPr lang="de-DE" sz="800"/>
              <a:t> </a:t>
            </a:r>
            <a:r>
              <a:rPr lang="de-DE" sz="800" err="1"/>
              <a:t>convolutional</a:t>
            </a:r>
            <a:r>
              <a:rPr lang="de-DE" sz="800"/>
              <a:t> </a:t>
            </a:r>
            <a:r>
              <a:rPr lang="de-DE" sz="800" err="1"/>
              <a:t>networks</a:t>
            </a:r>
            <a:r>
              <a:rPr lang="de-DE" sz="800"/>
              <a:t>. In </a:t>
            </a:r>
            <a:r>
              <a:rPr lang="de-DE" sz="800" i="1" err="1"/>
              <a:t>Lecture</a:t>
            </a:r>
            <a:r>
              <a:rPr lang="de-DE" sz="800" i="1"/>
              <a:t> Notes in Computer Science</a:t>
            </a:r>
            <a:r>
              <a:rPr lang="de-DE" sz="800"/>
              <a:t> (pp. 818–833). https://</a:t>
            </a:r>
            <a:r>
              <a:rPr lang="de-DE" sz="800" err="1"/>
              <a:t>doi.org</a:t>
            </a:r>
            <a:r>
              <a:rPr lang="de-DE" sz="800"/>
              <a:t>/10.1007/978-3-319-10590-1_53</a:t>
            </a:r>
          </a:p>
        </p:txBody>
      </p:sp>
    </p:spTree>
    <p:extLst>
      <p:ext uri="{BB962C8B-B14F-4D97-AF65-F5344CB8AC3E}">
        <p14:creationId xmlns:p14="http://schemas.microsoft.com/office/powerpoint/2010/main" val="302502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haltsseiten">
  <a:themeElements>
    <a:clrScheme name="Benutzerdefiniert 2">
      <a:dk1>
        <a:srgbClr val="000000"/>
      </a:dk1>
      <a:lt1>
        <a:srgbClr val="FFFFFF"/>
      </a:lt1>
      <a:dk2>
        <a:srgbClr val="C61A27"/>
      </a:dk2>
      <a:lt2>
        <a:srgbClr val="FFFFFF"/>
      </a:lt2>
      <a:accent1>
        <a:srgbClr val="C61A27"/>
      </a:accent1>
      <a:accent2>
        <a:srgbClr val="004861"/>
      </a:accent2>
      <a:accent3>
        <a:srgbClr val="DD7522"/>
      </a:accent3>
      <a:accent4>
        <a:srgbClr val="793379"/>
      </a:accent4>
      <a:accent5>
        <a:srgbClr val="00978A"/>
      </a:accent5>
      <a:accent6>
        <a:srgbClr val="009BD6"/>
      </a:accent6>
      <a:hlink>
        <a:srgbClr val="C61A27"/>
      </a:hlink>
      <a:folHlink>
        <a:srgbClr val="83A0AF"/>
      </a:folHlink>
    </a:clrScheme>
    <a:fontScheme name="UniKo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Koblenz_PowerPoint_16-9_la2a.potx" id="{905B87C7-3BD4-8748-BE4C-FD065813BF50}" vid="{BB77CC1A-D5A3-9645-9820-027963EB7484}"/>
    </a:ext>
  </a:extLst>
</a:theme>
</file>

<file path=ppt/theme/theme2.xml><?xml version="1.0" encoding="utf-8"?>
<a:theme xmlns:a="http://schemas.openxmlformats.org/drawingml/2006/main" name="Titelseiten">
  <a:themeElements>
    <a:clrScheme name="Benutzerdefiniert 2">
      <a:dk1>
        <a:srgbClr val="000000"/>
      </a:dk1>
      <a:lt1>
        <a:srgbClr val="FFFFFF"/>
      </a:lt1>
      <a:dk2>
        <a:srgbClr val="C61A27"/>
      </a:dk2>
      <a:lt2>
        <a:srgbClr val="FFFFFF"/>
      </a:lt2>
      <a:accent1>
        <a:srgbClr val="C61A27"/>
      </a:accent1>
      <a:accent2>
        <a:srgbClr val="004861"/>
      </a:accent2>
      <a:accent3>
        <a:srgbClr val="DD7522"/>
      </a:accent3>
      <a:accent4>
        <a:srgbClr val="793379"/>
      </a:accent4>
      <a:accent5>
        <a:srgbClr val="00978A"/>
      </a:accent5>
      <a:accent6>
        <a:srgbClr val="009BD6"/>
      </a:accent6>
      <a:hlink>
        <a:srgbClr val="C61A27"/>
      </a:hlink>
      <a:folHlink>
        <a:srgbClr val="83A0AF"/>
      </a:folHlink>
    </a:clrScheme>
    <a:fontScheme name="UniKo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Koblenz_PowerPoint_16-9_la2a.potx" id="{905B87C7-3BD4-8748-BE4C-FD065813BF50}" vid="{52531FA7-68D1-7A46-AD72-A629FEAB1715}"/>
    </a:ext>
  </a:extLst>
</a:theme>
</file>

<file path=ppt/theme/theme3.xml><?xml version="1.0" encoding="utf-8"?>
<a:theme xmlns:a="http://schemas.openxmlformats.org/drawingml/2006/main" name="Hervorhebungen">
  <a:themeElements>
    <a:clrScheme name="Master Rot">
      <a:dk1>
        <a:srgbClr val="FFFFFF"/>
      </a:dk1>
      <a:lt1>
        <a:srgbClr val="FFFFFF"/>
      </a:lt1>
      <a:dk2>
        <a:srgbClr val="C61A27"/>
      </a:dk2>
      <a:lt2>
        <a:srgbClr val="C61A27"/>
      </a:lt2>
      <a:accent1>
        <a:srgbClr val="C51925"/>
      </a:accent1>
      <a:accent2>
        <a:srgbClr val="004861"/>
      </a:accent2>
      <a:accent3>
        <a:srgbClr val="DD7522"/>
      </a:accent3>
      <a:accent4>
        <a:srgbClr val="793379"/>
      </a:accent4>
      <a:accent5>
        <a:srgbClr val="00978A"/>
      </a:accent5>
      <a:accent6>
        <a:srgbClr val="009BD6"/>
      </a:accent6>
      <a:hlink>
        <a:srgbClr val="FFFFFF"/>
      </a:hlink>
      <a:folHlink>
        <a:srgbClr val="83A0AF"/>
      </a:folHlink>
    </a:clrScheme>
    <a:fontScheme name="UniKo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Koblenz_PowerPoint_16-9_la2a.potx" id="{905B87C7-3BD4-8748-BE4C-FD065813BF50}" vid="{16BA0F69-856A-6C4B-A30E-B2405E215914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03848BD9F2F064AB31A60E6AF9FC71D" ma:contentTypeVersion="4" ma:contentTypeDescription="Ein neues Dokument erstellen." ma:contentTypeScope="" ma:versionID="1a9a7be1c7b4581c229e89453939b57e">
  <xsd:schema xmlns:xsd="http://www.w3.org/2001/XMLSchema" xmlns:xs="http://www.w3.org/2001/XMLSchema" xmlns:p="http://schemas.microsoft.com/office/2006/metadata/properties" xmlns:ns2="d0b42c04-2596-467d-962b-a27c638bfb54" targetNamespace="http://schemas.microsoft.com/office/2006/metadata/properties" ma:root="true" ma:fieldsID="dd5bc92396a392ca0a311b56e9adb04a" ns2:_="">
    <xsd:import namespace="d0b42c04-2596-467d-962b-a27c638bfb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42c04-2596-467d-962b-a27c638bfb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AFEE2C-8B17-486D-B8CD-34C7E093C232}">
  <ds:schemaRefs>
    <ds:schemaRef ds:uri="d0b42c04-2596-467d-962b-a27c638bfb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8A9F8E8-D6ED-4EF9-8645-4EAE4C0D90E0}">
  <ds:schemaRefs>
    <ds:schemaRef ds:uri="d0b42c04-2596-467d-962b-a27c638bfb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B28AF4-1CE2-429A-9273-CCF0C3D966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Inhaltsseiten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Inhaltsseiten</vt:lpstr>
      <vt:lpstr>Titelseiten</vt:lpstr>
      <vt:lpstr>Hervorhebungen</vt:lpstr>
      <vt:lpstr>Group 4 - Visualising CNNs</vt:lpstr>
      <vt:lpstr>Visualising CNNs</vt:lpstr>
      <vt:lpstr>Agenda</vt:lpstr>
      <vt:lpstr>Visualising and Understanding Convolutional Networks (Zeiler &amp; Fergus, 2014)</vt:lpstr>
      <vt:lpstr>Motivation and Solution</vt:lpstr>
      <vt:lpstr>Deconvnet</vt:lpstr>
      <vt:lpstr>Unpooling</vt:lpstr>
      <vt:lpstr>Visualising Feature Map Activations</vt:lpstr>
      <vt:lpstr>Evolution of Feature Maps</vt:lpstr>
      <vt:lpstr>Image Occlusion</vt:lpstr>
      <vt:lpstr>Summary</vt:lpstr>
      <vt:lpstr>Understanding Deep Image Representations by Inverting Them (Mahendran &amp; Vedaldi, 2014)</vt:lpstr>
      <vt:lpstr>PowerPoint Presentation</vt:lpstr>
      <vt:lpstr>PowerPoint Presentation</vt:lpstr>
      <vt:lpstr>Motivation</vt:lpstr>
      <vt:lpstr>Introduction</vt:lpstr>
      <vt:lpstr>Objective</vt:lpstr>
      <vt:lpstr>Inversion Method</vt:lpstr>
      <vt:lpstr>Optimization Process</vt:lpstr>
      <vt:lpstr>PowerPoint Presentation</vt:lpstr>
      <vt:lpstr>Optimization Process</vt:lpstr>
      <vt:lpstr>Optimization Process</vt:lpstr>
      <vt:lpstr>Recap</vt:lpstr>
      <vt:lpstr>Application of Inversion Technique</vt:lpstr>
      <vt:lpstr>Results and Conclusion</vt:lpstr>
      <vt:lpstr>Summary</vt:lpstr>
      <vt:lpstr>Summary </vt:lpstr>
      <vt:lpstr>Summary</vt:lpstr>
      <vt:lpstr>Thank you for your  Attention! </vt:lpstr>
      <vt:lpstr>References</vt:lpstr>
      <vt:lpstr>Backup Slides</vt:lpstr>
      <vt:lpstr>Improving Model Architecture</vt:lpstr>
      <vt:lpstr>Representations</vt:lpstr>
      <vt:lpstr>Representations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4 - Visualising CNNs</dc:title>
  <dc:subject/>
  <dc:creator>Richard Luks</dc:creator>
  <cp:keywords/>
  <dc:description/>
  <cp:revision>2</cp:revision>
  <dcterms:created xsi:type="dcterms:W3CDTF">2024-01-18T08:39:51Z</dcterms:created>
  <dcterms:modified xsi:type="dcterms:W3CDTF">2024-02-12T12:43:25Z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0x010100F03848BD9F2F064AB31A60E6AF9FC71D</vt:lpwstr>
  </property>
</Properties>
</file>